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6858000" cx="12192000"/>
  <p:notesSz cx="6797675" cy="99282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93">
          <p15:clr>
            <a:srgbClr val="A4A3A4"/>
          </p15:clr>
        </p15:guide>
        <p15:guide id="2" pos="7559">
          <p15:clr>
            <a:srgbClr val="A4A3A4"/>
          </p15:clr>
        </p15:guide>
        <p15:guide id="3" orient="horz" pos="822">
          <p15:clr>
            <a:srgbClr val="A4A3A4"/>
          </p15:clr>
        </p15:guide>
        <p15:guide id="4" orient="horz" pos="3090">
          <p15:clr>
            <a:srgbClr val="A4A3A4"/>
          </p15:clr>
        </p15:guide>
        <p15:guide id="5" pos="189">
          <p15:clr>
            <a:srgbClr val="A4A3A4"/>
          </p15:clr>
        </p15:guide>
        <p15:guide id="6" pos="3840">
          <p15:clr>
            <a:srgbClr val="A4A3A4"/>
          </p15:clr>
        </p15:guide>
        <p15:guide id="7" pos="7423">
          <p15:clr>
            <a:srgbClr val="A4A3A4"/>
          </p15:clr>
        </p15:guide>
        <p15:guide id="8" pos="2230">
          <p15:clr>
            <a:srgbClr val="A4A3A4"/>
          </p15:clr>
        </p15:guide>
        <p15:guide id="9" orient="horz" pos="618">
          <p15:clr>
            <a:srgbClr val="A4A3A4"/>
          </p15:clr>
        </p15:guide>
        <p15:guide id="10" pos="52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BF6A976-C312-492B-851E-F105674B9B67}">
  <a:tblStyle styleId="{ABF6A976-C312-492B-851E-F105674B9B67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93"/>
        <p:guide pos="7559"/>
        <p:guide pos="822" orient="horz"/>
        <p:guide pos="3090" orient="horz"/>
        <p:guide pos="189"/>
        <p:guide pos="3840"/>
        <p:guide pos="7423"/>
        <p:guide pos="2230"/>
        <p:guide pos="618" orient="horz"/>
        <p:guide pos="524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1" y="0"/>
            <a:ext cx="2945659" cy="498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4" y="0"/>
            <a:ext cx="2945659" cy="498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1" y="9430092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0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1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12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p13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14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15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6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16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17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8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p18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9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2" name="Google Shape;362;p19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0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20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p21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p22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p23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6" name="Google Shape;486;p24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4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6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7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8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9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7.jpg"/><Relationship Id="rId5" Type="http://schemas.openxmlformats.org/officeDocument/2006/relationships/image" Target="../media/image3.jpg"/><Relationship Id="rId6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5" Type="http://schemas.openxmlformats.org/officeDocument/2006/relationships/image" Target="../media/image28.jpg"/><Relationship Id="rId6" Type="http://schemas.openxmlformats.org/officeDocument/2006/relationships/image" Target="../media/image4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5" Type="http://schemas.openxmlformats.org/officeDocument/2006/relationships/image" Target="../media/image28.jpg"/><Relationship Id="rId6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5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Relationship Id="rId4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5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5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5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0.jpg"/><Relationship Id="rId10" Type="http://schemas.openxmlformats.org/officeDocument/2006/relationships/image" Target="../media/image45.jpg"/><Relationship Id="rId13" Type="http://schemas.openxmlformats.org/officeDocument/2006/relationships/image" Target="../media/image36.png"/><Relationship Id="rId1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9" Type="http://schemas.openxmlformats.org/officeDocument/2006/relationships/image" Target="../media/image39.jpg"/><Relationship Id="rId5" Type="http://schemas.openxmlformats.org/officeDocument/2006/relationships/image" Target="../media/image33.jpg"/><Relationship Id="rId6" Type="http://schemas.openxmlformats.org/officeDocument/2006/relationships/image" Target="../media/image43.jpg"/><Relationship Id="rId7" Type="http://schemas.openxmlformats.org/officeDocument/2006/relationships/image" Target="../media/image42.png"/><Relationship Id="rId8" Type="http://schemas.openxmlformats.org/officeDocument/2006/relationships/image" Target="../media/image3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5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5" Type="http://schemas.openxmlformats.org/officeDocument/2006/relationships/image" Target="../media/image17.png"/><Relationship Id="rId6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5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5" Type="http://schemas.openxmlformats.org/officeDocument/2006/relationships/image" Target="../media/image37.jpg"/><Relationship Id="rId6" Type="http://schemas.openxmlformats.org/officeDocument/2006/relationships/image" Target="../media/image25.png"/><Relationship Id="rId7" Type="http://schemas.openxmlformats.org/officeDocument/2006/relationships/image" Target="../media/image4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5" Type="http://schemas.openxmlformats.org/officeDocument/2006/relationships/image" Target="../media/image48.jpg"/><Relationship Id="rId6" Type="http://schemas.openxmlformats.org/officeDocument/2006/relationships/image" Target="../media/image4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5" Type="http://schemas.openxmlformats.org/officeDocument/2006/relationships/image" Target="../media/image46.jpg"/><Relationship Id="rId6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5" Type="http://schemas.openxmlformats.org/officeDocument/2006/relationships/image" Target="../media/image5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11" Type="http://schemas.openxmlformats.org/officeDocument/2006/relationships/image" Target="../media/image5.png"/><Relationship Id="rId10" Type="http://schemas.openxmlformats.org/officeDocument/2006/relationships/image" Target="../media/image23.jpg"/><Relationship Id="rId9" Type="http://schemas.openxmlformats.org/officeDocument/2006/relationships/image" Target="../media/image13.jpg"/><Relationship Id="rId5" Type="http://schemas.openxmlformats.org/officeDocument/2006/relationships/image" Target="../media/image9.jpg"/><Relationship Id="rId6" Type="http://schemas.openxmlformats.org/officeDocument/2006/relationships/image" Target="../media/image14.jpg"/><Relationship Id="rId7" Type="http://schemas.openxmlformats.org/officeDocument/2006/relationships/image" Target="../media/image6.png"/><Relationship Id="rId8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5" Type="http://schemas.openxmlformats.org/officeDocument/2006/relationships/image" Target="../media/image18.jpg"/><Relationship Id="rId6" Type="http://schemas.openxmlformats.org/officeDocument/2006/relationships/image" Target="../media/image2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5" Type="http://schemas.openxmlformats.org/officeDocument/2006/relationships/image" Target="../media/image19.jpg"/><Relationship Id="rId6" Type="http://schemas.openxmlformats.org/officeDocument/2006/relationships/image" Target="../media/image29.jpg"/><Relationship Id="rId7" Type="http://schemas.openxmlformats.org/officeDocument/2006/relationships/image" Target="../media/image3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5" Type="http://schemas.openxmlformats.org/officeDocument/2006/relationships/image" Target="../media/image3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5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4">
            <a:alphaModFix/>
          </a:blip>
          <a:srcRect b="19191" l="2924" r="3433" t="-226"/>
          <a:stretch/>
        </p:blipFill>
        <p:spPr>
          <a:xfrm>
            <a:off x="973266" y="2064775"/>
            <a:ext cx="7302937" cy="355479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6290973" y="104061"/>
            <a:ext cx="512571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КРАСНОДАРСКОЕ ВЫСШЕЕ ВОЕННОЕ УЧИЛИЩЕ</a:t>
            </a:r>
            <a:endParaRPr sz="20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410411" y="1269109"/>
            <a:ext cx="7912852" cy="547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Краснодарское высшее военное училище</a:t>
            </a:r>
            <a:endParaRPr b="1" sz="32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Эмблема Большая" id="91" name="Google Shape;9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98295" y="1543030"/>
            <a:ext cx="3244518" cy="4076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5923" y="3004937"/>
            <a:ext cx="2083645" cy="2502163"/>
          </a:xfrm>
          <a:prstGeom prst="rect">
            <a:avLst/>
          </a:prstGeom>
          <a:noFill/>
          <a:ln>
            <a:noFill/>
          </a:ln>
          <a:effectLst>
            <a:outerShdw blurRad="76200" kx="1200000" rotWithShape="0" algn="br" sy="2300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2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Этапы профессионального отбора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06" name="Google Shape;20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2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graphicFrame>
        <p:nvGraphicFramePr>
          <p:cNvPr id="208" name="Google Shape;208;p22"/>
          <p:cNvGraphicFramePr/>
          <p:nvPr/>
        </p:nvGraphicFramePr>
        <p:xfrm>
          <a:off x="184361" y="218856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{ABF6A976-C312-492B-851E-F105674B9B67}</a:tableStyleId>
              </a:tblPr>
              <a:tblGrid>
                <a:gridCol w="5929475"/>
                <a:gridCol w="5893800"/>
              </a:tblGrid>
              <a:tr h="388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2000" u="none" cap="none" strike="noStrike"/>
                        <a:t>По программе высшего образования</a:t>
                      </a:r>
                      <a:endParaRPr b="1" sz="2000" u="none" cap="none" strike="noStrike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2000" u="none" cap="none" strike="noStrike"/>
                        <a:t>По программе среднего </a:t>
                      </a:r>
                      <a:br>
                        <a:rPr b="1" lang="ru-RU" sz="2000" u="none" cap="none" strike="noStrike"/>
                      </a:br>
                      <a:r>
                        <a:rPr b="1" lang="ru-RU" sz="2000" u="none" cap="none" strike="noStrike"/>
                        <a:t>профессионального образования</a:t>
                      </a:r>
                      <a:endParaRPr b="1" sz="2000" u="none" cap="none" strike="noStrike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</a:tr>
              <a:tr h="2657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Определение годности кандидатов к поступлению по состоянию здоровья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hMerge="1"/>
              </a:tr>
              <a:tr h="3099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Определение категории профессиональной пригодности кандидатов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hMerge="1"/>
              </a:tr>
              <a:tr h="3099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Оценка уровня общеобразовательной подготовленности кандидатов 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hMerge="1"/>
              </a:tr>
              <a:tr h="3099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Оценка уровня физической подготовленности кандидатов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hMerge="1"/>
              </a:tr>
              <a:tr h="309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Оценка уровня профессиональной подготовленности кандидатов по результатам дополнительного вступительного испытания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b="1" i="0" lang="ru-RU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для поступающих по специальности 56.05.06</a:t>
                      </a:r>
                      <a:r>
                        <a:rPr b="1" i="0" lang="ru-RU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1" i="0" sz="2000" u="none" cap="none" strike="noStrik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</a:tbl>
          </a:graphicData>
        </a:graphic>
      </p:graphicFrame>
      <p:sp>
        <p:nvSpPr>
          <p:cNvPr id="209" name="Google Shape;209;p22"/>
          <p:cNvSpPr/>
          <p:nvPr/>
        </p:nvSpPr>
        <p:spPr>
          <a:xfrm>
            <a:off x="184361" y="1159084"/>
            <a:ext cx="11823278" cy="82470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0" name="Google Shape;210;p22"/>
          <p:cNvSpPr txBox="1"/>
          <p:nvPr/>
        </p:nvSpPr>
        <p:spPr>
          <a:xfrm>
            <a:off x="184361" y="1169082"/>
            <a:ext cx="1182327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2913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Профессиональный отбор кандидатов проводится в период </a:t>
            </a:r>
            <a:b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 1 по 30 июля и включает: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3"/>
          <p:cNvSpPr txBox="1"/>
          <p:nvPr/>
        </p:nvSpPr>
        <p:spPr>
          <a:xfrm>
            <a:off x="0" y="-15283"/>
            <a:ext cx="12192000" cy="86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Определение годности кандидатов к поступлению </a:t>
            </a:r>
            <a:b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по состоянию здоровья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16" name="Google Shape;21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3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18" name="Google Shape;218;p23"/>
          <p:cNvSpPr/>
          <p:nvPr/>
        </p:nvSpPr>
        <p:spPr>
          <a:xfrm>
            <a:off x="332939" y="1113819"/>
            <a:ext cx="11644796" cy="82470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9" name="Google Shape;219;p23"/>
          <p:cNvSpPr txBox="1"/>
          <p:nvPr/>
        </p:nvSpPr>
        <p:spPr>
          <a:xfrm>
            <a:off x="400867" y="1150976"/>
            <a:ext cx="1149538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2913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училище кандидаты проходят </a:t>
            </a:r>
            <a:r>
              <a:rPr b="1" lang="ru-RU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окончательное медицинское освидетельствовани</a:t>
            </a:r>
            <a:r>
              <a:rPr b="1" lang="ru-RU"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е</a:t>
            </a:r>
            <a:endParaRPr b="1" sz="2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3"/>
          <p:cNvSpPr/>
          <p:nvPr/>
        </p:nvSpPr>
        <p:spPr>
          <a:xfrm>
            <a:off x="332939" y="2162538"/>
            <a:ext cx="11644796" cy="82470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1" name="Google Shape;221;p23"/>
          <p:cNvSpPr txBox="1"/>
          <p:nvPr/>
        </p:nvSpPr>
        <p:spPr>
          <a:xfrm>
            <a:off x="400867" y="2199695"/>
            <a:ext cx="1149538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2913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Прохождение предварительного медицинского освидетельствования возлагается на военные комиссариаты (воинские части)</a:t>
            </a:r>
            <a:endParaRPr b="1" sz="2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2" name="Google Shape;222;p23"/>
          <p:cNvGrpSpPr/>
          <p:nvPr/>
        </p:nvGrpSpPr>
        <p:grpSpPr>
          <a:xfrm>
            <a:off x="346549" y="3091677"/>
            <a:ext cx="2511822" cy="3082295"/>
            <a:chOff x="658689" y="188956"/>
            <a:chExt cx="840816" cy="1040371"/>
          </a:xfrm>
        </p:grpSpPr>
        <p:pic>
          <p:nvPicPr>
            <p:cNvPr id="223" name="Google Shape;223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58689" y="188956"/>
              <a:ext cx="840816" cy="10403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" name="Google Shape;224;p23"/>
            <p:cNvSpPr/>
            <p:nvPr/>
          </p:nvSpPr>
          <p:spPr>
            <a:xfrm>
              <a:off x="722128" y="204975"/>
              <a:ext cx="745581" cy="986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800" lIns="18000" spcFirstLastPara="1" rIns="18000" wrap="square" tIns="108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Постановление правительства Российской Федерации</a:t>
              </a:r>
              <a:b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от 4 июля 2013 г.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№ 565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«Об утверждении Положения </a:t>
              </a:r>
              <a:b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о военно-врачебной экспертизе»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2013 г.</a:t>
              </a:r>
              <a:endParaRPr/>
            </a:p>
          </p:txBody>
        </p:sp>
      </p:grpSp>
      <p:grpSp>
        <p:nvGrpSpPr>
          <p:cNvPr id="225" name="Google Shape;225;p23"/>
          <p:cNvGrpSpPr/>
          <p:nvPr/>
        </p:nvGrpSpPr>
        <p:grpSpPr>
          <a:xfrm>
            <a:off x="3224053" y="3123688"/>
            <a:ext cx="2511822" cy="3082295"/>
            <a:chOff x="658689" y="188956"/>
            <a:chExt cx="840816" cy="1040371"/>
          </a:xfrm>
        </p:grpSpPr>
        <p:pic>
          <p:nvPicPr>
            <p:cNvPr id="226" name="Google Shape;226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58689" y="188956"/>
              <a:ext cx="840816" cy="10403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23"/>
            <p:cNvSpPr/>
            <p:nvPr/>
          </p:nvSpPr>
          <p:spPr>
            <a:xfrm>
              <a:off x="722128" y="229423"/>
              <a:ext cx="745581" cy="986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800" lIns="18000" spcFirstLastPara="1" rIns="18000" wrap="square" tIns="108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Приказ Министра обороны Российской Федерации</a:t>
              </a:r>
              <a:b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от 20 октября 2014 г.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№ 770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«О мерах по реализации в Вооруженных Силах Российской Федерации правовых актов по вопросам проведения военно-врачебной экспертизы»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2014 г.</a:t>
              </a:r>
              <a:endParaRPr/>
            </a:p>
          </p:txBody>
        </p:sp>
      </p:grpSp>
      <p:pic>
        <p:nvPicPr>
          <p:cNvPr id="228" name="Google Shape;228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79492" y="3303890"/>
            <a:ext cx="605219" cy="42086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3"/>
          <p:cNvSpPr/>
          <p:nvPr/>
        </p:nvSpPr>
        <p:spPr>
          <a:xfrm>
            <a:off x="5871667" y="3541246"/>
            <a:ext cx="6024585" cy="2119137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0" name="Google Shape;230;p23"/>
          <p:cNvSpPr txBox="1"/>
          <p:nvPr/>
        </p:nvSpPr>
        <p:spPr>
          <a:xfrm>
            <a:off x="5942086" y="3732395"/>
            <a:ext cx="5883746" cy="178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2913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Документы кандидатов, признанных </a:t>
            </a:r>
            <a:r>
              <a:rPr b="1" lang="ru-RU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не годными к поступлению </a:t>
            </a:r>
            <a:b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 прохождении предварительного медицинского освидетельствования, в училище не направляются.</a:t>
            </a:r>
            <a:endParaRPr b="1" sz="2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Определение категории профессиональной пригодности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36" name="Google Shape;23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4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grpSp>
        <p:nvGrpSpPr>
          <p:cNvPr id="238" name="Google Shape;238;p24"/>
          <p:cNvGrpSpPr/>
          <p:nvPr/>
        </p:nvGrpSpPr>
        <p:grpSpPr>
          <a:xfrm>
            <a:off x="9272190" y="1029966"/>
            <a:ext cx="2751746" cy="3376710"/>
            <a:chOff x="658689" y="170525"/>
            <a:chExt cx="840816" cy="1040371"/>
          </a:xfrm>
        </p:grpSpPr>
        <p:pic>
          <p:nvPicPr>
            <p:cNvPr id="239" name="Google Shape;239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58689" y="170525"/>
              <a:ext cx="840816" cy="10403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24"/>
            <p:cNvSpPr/>
            <p:nvPr/>
          </p:nvSpPr>
          <p:spPr>
            <a:xfrm>
              <a:off x="722128" y="210992"/>
              <a:ext cx="745581" cy="986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800" lIns="18000" spcFirstLastPara="1" rIns="18000" wrap="square" tIns="108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Приказ Министра обороны Российской Федерации</a:t>
              </a:r>
              <a:b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от 31 октября 2019 г.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№ 640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«Об утверждении Инструкции </a:t>
              </a:r>
              <a:b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об организации и проведении профессионального </a:t>
              </a:r>
              <a:b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психологического отбора </a:t>
              </a:r>
              <a:b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в Вооруженных Силах </a:t>
              </a:r>
              <a:b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Российской Федерации»</a:t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2019 г.</a:t>
              </a:r>
              <a:endParaRPr/>
            </a:p>
          </p:txBody>
        </p:sp>
      </p:grpSp>
      <p:sp>
        <p:nvSpPr>
          <p:cNvPr id="241" name="Google Shape;241;p24"/>
          <p:cNvSpPr/>
          <p:nvPr/>
        </p:nvSpPr>
        <p:spPr>
          <a:xfrm>
            <a:off x="133351" y="995783"/>
            <a:ext cx="8957866" cy="1191938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2" name="Google Shape;242;p24"/>
          <p:cNvSpPr txBox="1"/>
          <p:nvPr/>
        </p:nvSpPr>
        <p:spPr>
          <a:xfrm>
            <a:off x="375925" y="1091547"/>
            <a:ext cx="853733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Осуществляется с использованием методов: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социально-психологического изучения;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психологического обследования.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4420" y="1474731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4420" y="1752161"/>
            <a:ext cx="267550" cy="26638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4"/>
          <p:cNvSpPr/>
          <p:nvPr/>
        </p:nvSpPr>
        <p:spPr>
          <a:xfrm>
            <a:off x="133351" y="2274939"/>
            <a:ext cx="8957866" cy="210724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6" name="Google Shape;246;p24"/>
          <p:cNvSpPr txBox="1"/>
          <p:nvPr/>
        </p:nvSpPr>
        <p:spPr>
          <a:xfrm>
            <a:off x="375926" y="2362157"/>
            <a:ext cx="8537338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Выносимые заключения о профессиональной пригодности (категории профессиональной пригодности):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b="1" lang="ru-RU" sz="20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рекомендуется в первую очередь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» - </a:t>
            </a:r>
            <a:r>
              <a:rPr b="1" lang="ru-RU" sz="20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 категория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«рекомендуется во вторую очередь» - II категория;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«рекомендуется условно» - III категория;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не рекомендуется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» - </a:t>
            </a: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IV категория</a:t>
            </a:r>
            <a:endParaRPr b="1"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4420" y="3047643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4420" y="3338452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4420" y="3646353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4420" y="3965492"/>
            <a:ext cx="267550" cy="26638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4"/>
          <p:cNvSpPr/>
          <p:nvPr/>
        </p:nvSpPr>
        <p:spPr>
          <a:xfrm>
            <a:off x="165660" y="4460851"/>
            <a:ext cx="11858275" cy="85713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2" name="Google Shape;252;p24"/>
          <p:cNvSpPr txBox="1"/>
          <p:nvPr/>
        </p:nvSpPr>
        <p:spPr>
          <a:xfrm>
            <a:off x="375925" y="4534195"/>
            <a:ext cx="1154395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целях выявления факторов риска в отношении кандидатов с их письменного согласия может проводиться опрос с использованием полиграфа</a:t>
            </a:r>
            <a:endParaRPr/>
          </a:p>
        </p:txBody>
      </p:sp>
      <p:sp>
        <p:nvSpPr>
          <p:cNvPr id="253" name="Google Shape;253;p24"/>
          <p:cNvSpPr/>
          <p:nvPr/>
        </p:nvSpPr>
        <p:spPr>
          <a:xfrm>
            <a:off x="165660" y="5388559"/>
            <a:ext cx="11858275" cy="85713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4" name="Google Shape;254;p24"/>
          <p:cNvSpPr txBox="1"/>
          <p:nvPr/>
        </p:nvSpPr>
        <p:spPr>
          <a:xfrm>
            <a:off x="375925" y="5461903"/>
            <a:ext cx="1154395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Кандидаты, отнесенные к </a:t>
            </a: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IV категории профессиональной пригодности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b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 дальнейшему участию в конкурсе </a:t>
            </a: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не допускаются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5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Оценка уровня общеобразовательной подготовленности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60" name="Google Shape;26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5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62" name="Google Shape;262;p25"/>
          <p:cNvSpPr/>
          <p:nvPr/>
        </p:nvSpPr>
        <p:spPr>
          <a:xfrm>
            <a:off x="143542" y="1799549"/>
            <a:ext cx="11873490" cy="149959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3" name="Google Shape;263;p25"/>
          <p:cNvSpPr txBox="1"/>
          <p:nvPr/>
        </p:nvSpPr>
        <p:spPr>
          <a:xfrm>
            <a:off x="375925" y="1901412"/>
            <a:ext cx="11408725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45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Проводится:</a:t>
            </a:r>
            <a:endParaRPr/>
          </a:p>
          <a:p>
            <a:pPr indent="4445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по результатам ЕГЭ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полученным в период 2020-2024 гг.;</a:t>
            </a:r>
            <a:endParaRPr/>
          </a:p>
          <a:p>
            <a:pPr indent="4445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 результатам  вступительных испытаний, проводимых училище самостоятельно (для отдельных категорий поступающих)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5"/>
          <p:cNvSpPr/>
          <p:nvPr/>
        </p:nvSpPr>
        <p:spPr>
          <a:xfrm>
            <a:off x="1494088" y="1099074"/>
            <a:ext cx="9186729" cy="60016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5" name="Google Shape;265;p25"/>
          <p:cNvSpPr txBox="1"/>
          <p:nvPr/>
        </p:nvSpPr>
        <p:spPr>
          <a:xfrm>
            <a:off x="1596639" y="1184476"/>
            <a:ext cx="899872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 программам ВЫСШЕГО ОБРАЗОВАНИЯ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5"/>
          <p:cNvSpPr/>
          <p:nvPr/>
        </p:nvSpPr>
        <p:spPr>
          <a:xfrm>
            <a:off x="1486967" y="3619143"/>
            <a:ext cx="9186729" cy="60016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7" name="Google Shape;267;p25"/>
          <p:cNvSpPr txBox="1"/>
          <p:nvPr/>
        </p:nvSpPr>
        <p:spPr>
          <a:xfrm>
            <a:off x="1589518" y="3704545"/>
            <a:ext cx="899872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 программе СРЕДНЕГО ПРОФЕССИОНАЛЬНОГО ОБРАЗОВАНИЯ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0057" y="2282959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0057" y="2588769"/>
            <a:ext cx="267550" cy="26638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5"/>
          <p:cNvSpPr/>
          <p:nvPr/>
        </p:nvSpPr>
        <p:spPr>
          <a:xfrm>
            <a:off x="143542" y="4355316"/>
            <a:ext cx="11873490" cy="183184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1" name="Google Shape;271;p25"/>
          <p:cNvSpPr txBox="1"/>
          <p:nvPr/>
        </p:nvSpPr>
        <p:spPr>
          <a:xfrm>
            <a:off x="375924" y="4455627"/>
            <a:ext cx="11408725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45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Проводится по результатам освоения поступающими образовательной программы (</a:t>
            </a: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величина среднего балла 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 документу об образовании):</a:t>
            </a:r>
            <a:endParaRPr/>
          </a:p>
          <a:p>
            <a:pPr indent="4445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среднего общего образования;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445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среднего профессионального образования </a:t>
            </a:r>
            <a:r>
              <a:rPr b="1" lang="ru-RU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по программам подготовки квалифицированных рабочих (служащих)</a:t>
            </a:r>
            <a:endParaRPr/>
          </a:p>
        </p:txBody>
      </p:sp>
      <p:pic>
        <p:nvPicPr>
          <p:cNvPr id="272" name="Google Shape;272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5993" y="5146589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5993" y="5463257"/>
            <a:ext cx="267550" cy="266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6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Минимальные баллы ЕГЭ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79" name="Google Shape;27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6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81" name="Google Shape;281;p26"/>
          <p:cNvSpPr/>
          <p:nvPr/>
        </p:nvSpPr>
        <p:spPr>
          <a:xfrm>
            <a:off x="325110" y="1158619"/>
            <a:ext cx="11490879" cy="1190848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2" name="Google Shape;282;p26"/>
          <p:cNvSpPr txBox="1"/>
          <p:nvPr/>
        </p:nvSpPr>
        <p:spPr>
          <a:xfrm>
            <a:off x="550006" y="1260482"/>
            <a:ext cx="1104109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45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Минимальные баллы ЕГЭ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(вступительных испытаний, проводимых училищем самостоятельно), подтверждающие успешное прохождение вступительных испытаний: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83" name="Google Shape;283;p26"/>
          <p:cNvGraphicFramePr/>
          <p:nvPr/>
        </p:nvGraphicFramePr>
        <p:xfrm>
          <a:off x="325110" y="24242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{ABF6A976-C312-492B-851E-F105674B9B67}</a:tableStyleId>
              </a:tblPr>
              <a:tblGrid>
                <a:gridCol w="1545225"/>
                <a:gridCol w="3573325"/>
                <a:gridCol w="1593075"/>
                <a:gridCol w="1593075"/>
                <a:gridCol w="1593075"/>
                <a:gridCol w="1593075"/>
              </a:tblGrid>
              <a:tr h="318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 u="none" cap="none" strike="noStrike"/>
                        <a:t>Код специальности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Наименование специальности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Русский язык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Математика (профильная)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Физика/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Информатика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 ИКТ*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История/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Информатика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 ИКТ**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</a:tr>
              <a:tr h="722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56.05.06</a:t>
                      </a:r>
                      <a:endParaRPr b="1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Защита информации </a:t>
                      </a:r>
                      <a:b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 объектах информатизации военного назначения 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49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39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39/40*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1" i="0" sz="2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  <a:tr h="722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56.05.04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Управление персоналом (Вооруженные Силы Российской Федерации, другие войска, воинские формирования </a:t>
                      </a:r>
                      <a:b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 приравненные к ним органы Российской Федерации)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1" i="0" sz="2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40/40**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</a:tbl>
          </a:graphicData>
        </a:graphic>
      </p:graphicFrame>
      <p:sp>
        <p:nvSpPr>
          <p:cNvPr id="284" name="Google Shape;284;p26"/>
          <p:cNvSpPr txBox="1"/>
          <p:nvPr/>
        </p:nvSpPr>
        <p:spPr>
          <a:xfrm>
            <a:off x="325109" y="5718282"/>
            <a:ext cx="1149088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179388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 Поступающие выбирают одно из вступительных испытаний на выбор: Физику или Информатику и ИКТ</a:t>
            </a:r>
            <a:endParaRPr/>
          </a:p>
          <a:p>
            <a:pPr indent="179388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** Поступающие выбирают одно из вступительных испытаний на выбор: Историю или Информатику и ИКТ</a:t>
            </a:r>
            <a:endParaRPr b="1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7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Оценка уровня физической подготовленности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90" name="Google Shape;29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7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graphicFrame>
        <p:nvGraphicFramePr>
          <p:cNvPr id="292" name="Google Shape;292;p27"/>
          <p:cNvGraphicFramePr/>
          <p:nvPr/>
        </p:nvGraphicFramePr>
        <p:xfrm>
          <a:off x="325108" y="232875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{ABF6A976-C312-492B-851E-F105674B9B67}</a:tableStyleId>
              </a:tblPr>
              <a:tblGrid>
                <a:gridCol w="1700250"/>
                <a:gridCol w="3623425"/>
                <a:gridCol w="1538250"/>
                <a:gridCol w="1442825"/>
                <a:gridCol w="1593075"/>
                <a:gridCol w="1593075"/>
              </a:tblGrid>
              <a:tr h="692975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Возраст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«Сила»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«Быстрота»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«Выносливость»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Требования к уровню физической подготовки (минимум баллов)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 hMerge="1"/>
              </a:tr>
              <a:tr h="436325">
                <a:tc vMerge="1"/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b="0"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 одном упражнении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 трех упражнениях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</a:tr>
              <a:tr h="8143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 u="none" cap="none" strike="noStrike"/>
                        <a:t>до 25 лет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подтягивание на перекладине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подъем переворотом на перекладине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подъем силой на перекладине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рывок гири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/>
                        <a:t>бег на 60 м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/>
                        <a:t>бег на 100 м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/>
                        <a:t>челночный бег 10х10 м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/>
                        <a:t>бег на 1 км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/>
                        <a:t>бег на 3 км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 u="none" cap="none" strike="noStrike"/>
                        <a:t>30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 u="none" cap="none" strike="noStrike"/>
                        <a:t>120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  <a:tr h="1564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 u="none" cap="none" strike="noStrike"/>
                        <a:t>25 – 29 лет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подтягивание на перекладине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подъем переворотом на перекладине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подъем силой на перекладине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сгибание и разгибание рук в упоре лежа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рывок гири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толчок двух гирь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жим штанги лежа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vMerge="1"/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</a:rPr>
                        <a:t>бег на 400 м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</a:rPr>
                        <a:t>бег на 1 км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</a:rPr>
                        <a:t>бег на 3 км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 u="none" cap="none" strike="noStrike"/>
                        <a:t>28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 u="none" cap="none" strike="noStrike"/>
                        <a:t>110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</a:tbl>
          </a:graphicData>
        </a:graphic>
      </p:graphicFrame>
      <p:sp>
        <p:nvSpPr>
          <p:cNvPr id="293" name="Google Shape;293;p27"/>
          <p:cNvSpPr/>
          <p:nvPr/>
        </p:nvSpPr>
        <p:spPr>
          <a:xfrm>
            <a:off x="325110" y="970606"/>
            <a:ext cx="11490879" cy="131966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4" name="Google Shape;294;p27"/>
          <p:cNvSpPr txBox="1"/>
          <p:nvPr/>
        </p:nvSpPr>
        <p:spPr>
          <a:xfrm>
            <a:off x="550006" y="961372"/>
            <a:ext cx="1104109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Выполняются следующие физические упражнения: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упражнения на силу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упражнения на быстроту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упражнения на выносливость</a:t>
            </a:r>
            <a:endParaRPr/>
          </a:p>
        </p:txBody>
      </p:sp>
      <p:pic>
        <p:nvPicPr>
          <p:cNvPr id="295" name="Google Shape;295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4322" y="1323244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1443" y="1603833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1443" y="1902932"/>
            <a:ext cx="267550" cy="266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Оценка уровня профессиональной подготовленности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03" name="Google Shape;30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8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05" name="Google Shape;305;p28"/>
          <p:cNvSpPr/>
          <p:nvPr/>
        </p:nvSpPr>
        <p:spPr>
          <a:xfrm>
            <a:off x="295720" y="4700187"/>
            <a:ext cx="11582934" cy="143569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6" name="Google Shape;306;p28"/>
          <p:cNvSpPr txBox="1"/>
          <p:nvPr/>
        </p:nvSpPr>
        <p:spPr>
          <a:xfrm>
            <a:off x="427200" y="4756314"/>
            <a:ext cx="1132203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Кандидат считается </a:t>
            </a: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не прошедшим дополнительное вступительное испытание 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если: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сумме по двум темам набрал менее 60 баллов;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 любой из теме набрал менее 21 балла</a:t>
            </a:r>
            <a:endParaRPr/>
          </a:p>
        </p:txBody>
      </p:sp>
      <p:pic>
        <p:nvPicPr>
          <p:cNvPr id="307" name="Google Shape;307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147" y="5440775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147" y="5743172"/>
            <a:ext cx="267550" cy="26638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8"/>
          <p:cNvSpPr/>
          <p:nvPr/>
        </p:nvSpPr>
        <p:spPr>
          <a:xfrm>
            <a:off x="295720" y="1019542"/>
            <a:ext cx="11582934" cy="150429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0" name="Google Shape;310;p28"/>
          <p:cNvSpPr txBox="1"/>
          <p:nvPr/>
        </p:nvSpPr>
        <p:spPr>
          <a:xfrm>
            <a:off x="427200" y="1101308"/>
            <a:ext cx="1132203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Проводится с поступающими по специальности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56.05.06 Защита информации на объектах информатизации военного назначения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Форма проведения вступительного испытания - </a:t>
            </a: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собеседование</a:t>
            </a:r>
            <a:endParaRPr/>
          </a:p>
        </p:txBody>
      </p:sp>
      <p:sp>
        <p:nvSpPr>
          <p:cNvPr id="311" name="Google Shape;311;p28"/>
          <p:cNvSpPr/>
          <p:nvPr/>
        </p:nvSpPr>
        <p:spPr>
          <a:xfrm>
            <a:off x="295720" y="2736761"/>
            <a:ext cx="11582934" cy="176687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2" name="Google Shape;312;p28"/>
          <p:cNvSpPr txBox="1"/>
          <p:nvPr/>
        </p:nvSpPr>
        <p:spPr>
          <a:xfrm>
            <a:off x="427200" y="2809980"/>
            <a:ext cx="11322030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Экзаменационный билет содержит две темы для собеседования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Темы собеседований </a:t>
            </a: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размещены на сайте училища 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разделе «Поступающим» (в программе дополнительного вступительного испытания)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Ответ на каждую из тем оценивается по 50-ти бальной шкале.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Итоговая оценка – сумма баллов по каждой из тем</a:t>
            </a:r>
            <a:endParaRPr/>
          </a:p>
        </p:txBody>
      </p:sp>
      <p:pic>
        <p:nvPicPr>
          <p:cNvPr id="313" name="Google Shape;313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147" y="2850243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147" y="3172755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147" y="3783997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1627" y="4096649"/>
            <a:ext cx="267550" cy="266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9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Учет индивидуальных достижений кандидатов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22" name="Google Shape;32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9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24" name="Google Shape;324;p29"/>
          <p:cNvSpPr/>
          <p:nvPr/>
        </p:nvSpPr>
        <p:spPr>
          <a:xfrm>
            <a:off x="68366" y="995783"/>
            <a:ext cx="12002393" cy="520846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5" name="Google Shape;325;p29"/>
          <p:cNvSpPr txBox="1"/>
          <p:nvPr/>
        </p:nvSpPr>
        <p:spPr>
          <a:xfrm>
            <a:off x="393106" y="1091547"/>
            <a:ext cx="11168114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Учитываются следующие индивидуальные достижения (при поступлении </a:t>
            </a:r>
            <a:b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 программам высшего образования):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чемпионы и призеры Олимпийских игр, чемпионы мира, чемпионы Европы;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наличие аттестата о среднем общем образовании с отличием;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наличие диплома о среднем профессиональном образовании с отличием;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наличие аттестата о среднем общем образовании, выданного общеобразовательными организациями со специальными наименованиями;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результаты участия в олимпиадах (победители и призеры);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наличие спортивных разрядов и званий;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наличие государственных наград и ведомственных знаков отличия Министерства обороны Российской Федерации;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наличие удостоверения ветерана боевых действий;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наличие документа участника сообщества «Братство Авангарда»;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наличие личной книжки юнармейца;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наличие золотого знака отличия «Готов к труду и обороне»;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участие в волонтерской деятельности</a:t>
            </a:r>
            <a:endParaRPr/>
          </a:p>
        </p:txBody>
      </p:sp>
      <p:pic>
        <p:nvPicPr>
          <p:cNvPr id="326" name="Google Shape;326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1763338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2072453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2390114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2690683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3299128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3599926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3907573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4519411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4822285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5127632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5425882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5741455"/>
            <a:ext cx="267550" cy="266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0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Условия проживания курсантов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43" name="Google Shape;34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0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descr="P9010061" id="345" name="Google Shape;345;p30"/>
          <p:cNvPicPr preferRelativeResize="0"/>
          <p:nvPr/>
        </p:nvPicPr>
        <p:blipFill rotWithShape="1">
          <a:blip r:embed="rId5">
            <a:alphaModFix/>
          </a:blip>
          <a:srcRect b="11507" l="0" r="0" t="0"/>
          <a:stretch/>
        </p:blipFill>
        <p:spPr>
          <a:xfrm>
            <a:off x="155233" y="1784786"/>
            <a:ext cx="2592000" cy="1850962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46" name="Google Shape;346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1047" y="2995284"/>
            <a:ext cx="2592000" cy="1850962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47" name="Google Shape;347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89887" y="1784786"/>
            <a:ext cx="2592000" cy="1849568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48" name="Google Shape;348;p30"/>
          <p:cNvPicPr preferRelativeResize="0"/>
          <p:nvPr/>
        </p:nvPicPr>
        <p:blipFill rotWithShape="1">
          <a:blip r:embed="rId8">
            <a:alphaModFix/>
          </a:blip>
          <a:srcRect b="0" l="6332" r="5914" t="6271"/>
          <a:stretch/>
        </p:blipFill>
        <p:spPr>
          <a:xfrm>
            <a:off x="3581406" y="1784786"/>
            <a:ext cx="2592000" cy="1801663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C:\Users\Гуль АП\Desktop\Рисунок2.jpg" id="349" name="Google Shape;349;p30"/>
          <p:cNvPicPr preferRelativeResize="0"/>
          <p:nvPr/>
        </p:nvPicPr>
        <p:blipFill rotWithShape="1">
          <a:blip r:embed="rId9">
            <a:alphaModFix/>
          </a:blip>
          <a:srcRect b="0" l="7060" r="0" t="0"/>
          <a:stretch/>
        </p:blipFill>
        <p:spPr>
          <a:xfrm>
            <a:off x="8577681" y="2924323"/>
            <a:ext cx="2592000" cy="184032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C:\Users\Гуль АП\Desktop\Рисунок1.jpg" id="350" name="Google Shape;350;p30"/>
          <p:cNvPicPr preferRelativeResize="0"/>
          <p:nvPr/>
        </p:nvPicPr>
        <p:blipFill rotWithShape="1">
          <a:blip r:embed="rId10">
            <a:alphaModFix/>
          </a:blip>
          <a:srcRect b="0" l="0" r="7784" t="0"/>
          <a:stretch/>
        </p:blipFill>
        <p:spPr>
          <a:xfrm>
            <a:off x="9484967" y="4251997"/>
            <a:ext cx="2592000" cy="184032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I:\Общежитие северная\IMG-20170128-WA0003.jpg" id="351" name="Google Shape;351;p30"/>
          <p:cNvPicPr preferRelativeResize="0"/>
          <p:nvPr/>
        </p:nvPicPr>
        <p:blipFill rotWithShape="1">
          <a:blip r:embed="rId11">
            <a:alphaModFix/>
          </a:blip>
          <a:srcRect b="0" l="0" r="0" t="7605"/>
          <a:stretch/>
        </p:blipFill>
        <p:spPr>
          <a:xfrm>
            <a:off x="4326378" y="2995284"/>
            <a:ext cx="2592000" cy="179546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52" name="Google Shape;352;p30"/>
          <p:cNvPicPr preferRelativeResize="0"/>
          <p:nvPr/>
        </p:nvPicPr>
        <p:blipFill rotWithShape="1">
          <a:blip r:embed="rId12">
            <a:alphaModFix/>
          </a:blip>
          <a:srcRect b="4221" l="-227" r="226" t="-22"/>
          <a:stretch/>
        </p:blipFill>
        <p:spPr>
          <a:xfrm>
            <a:off x="5161422" y="4392067"/>
            <a:ext cx="2592000" cy="1801663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53" name="Google Shape;353;p30"/>
          <p:cNvSpPr/>
          <p:nvPr/>
        </p:nvSpPr>
        <p:spPr>
          <a:xfrm>
            <a:off x="154812" y="940755"/>
            <a:ext cx="3290128" cy="76944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4" name="Google Shape;354;p30"/>
          <p:cNvSpPr txBox="1"/>
          <p:nvPr/>
        </p:nvSpPr>
        <p:spPr>
          <a:xfrm>
            <a:off x="192911" y="921705"/>
            <a:ext cx="321704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курс – </a:t>
            </a:r>
            <a:r>
              <a:rPr b="1" lang="ru-RU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общежитие </a:t>
            </a:r>
            <a:br>
              <a:rPr b="1" lang="ru-RU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казарменного типа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30"/>
          <p:cNvSpPr/>
          <p:nvPr/>
        </p:nvSpPr>
        <p:spPr>
          <a:xfrm>
            <a:off x="3581405" y="940755"/>
            <a:ext cx="4172017" cy="76944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6" name="Google Shape;356;p30"/>
          <p:cNvSpPr txBox="1"/>
          <p:nvPr/>
        </p:nvSpPr>
        <p:spPr>
          <a:xfrm>
            <a:off x="3619505" y="921705"/>
            <a:ext cx="394334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2-5 курс – </a:t>
            </a:r>
            <a:r>
              <a:rPr b="1" lang="ru-RU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общежитие </a:t>
            </a:r>
            <a:br>
              <a:rPr b="1" lang="ru-RU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комнатного типа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30"/>
          <p:cNvSpPr/>
          <p:nvPr/>
        </p:nvSpPr>
        <p:spPr>
          <a:xfrm>
            <a:off x="7889887" y="940755"/>
            <a:ext cx="4172017" cy="76944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8" name="Google Shape;358;p30"/>
          <p:cNvSpPr txBox="1"/>
          <p:nvPr/>
        </p:nvSpPr>
        <p:spPr>
          <a:xfrm>
            <a:off x="7834252" y="938797"/>
            <a:ext cx="4270381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Завершение реконструкции жилого дома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J:\untitled folder 2\48.JPG" id="359" name="Google Shape;359;p3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598333" y="4341991"/>
            <a:ext cx="2592000" cy="1851739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1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Денежное довольствие курсантов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65" name="Google Shape;36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1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67" name="Google Shape;367;p31"/>
          <p:cNvSpPr/>
          <p:nvPr/>
        </p:nvSpPr>
        <p:spPr>
          <a:xfrm>
            <a:off x="133350" y="947671"/>
            <a:ext cx="11937409" cy="61532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68" name="Google Shape;368;p31"/>
          <p:cNvSpPr txBox="1"/>
          <p:nvPr/>
        </p:nvSpPr>
        <p:spPr>
          <a:xfrm>
            <a:off x="209551" y="1016195"/>
            <a:ext cx="117348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Курсанты 1 курса (военнослужащие по призыву) – </a:t>
            </a:r>
            <a:r>
              <a:rPr b="1" lang="ru-RU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2 563 </a:t>
            </a: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рубля</a:t>
            </a:r>
            <a:endParaRPr b="1"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1"/>
          <p:cNvSpPr/>
          <p:nvPr/>
        </p:nvSpPr>
        <p:spPr>
          <a:xfrm>
            <a:off x="133350" y="2510076"/>
            <a:ext cx="11937409" cy="273663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31"/>
          <p:cNvSpPr txBox="1"/>
          <p:nvPr/>
        </p:nvSpPr>
        <p:spPr>
          <a:xfrm>
            <a:off x="371475" y="2569053"/>
            <a:ext cx="11306175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Оклада по воинскому званию – </a:t>
            </a:r>
            <a:r>
              <a:rPr b="1" lang="ru-RU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6 659 </a:t>
            </a: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рублей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Оклада по воинской должности – </a:t>
            </a:r>
            <a:r>
              <a:rPr b="1" lang="ru-RU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9 323 </a:t>
            </a: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рубля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Ежемесячной надбавки за выслугу лет – </a:t>
            </a:r>
            <a:r>
              <a:rPr b="1" lang="ru-RU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1 598 </a:t>
            </a: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рублей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Ежемесячной надбавки за квалификационный уровень физической подготовленности – </a:t>
            </a:r>
            <a:r>
              <a:rPr b="1" lang="ru-RU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6 526 </a:t>
            </a: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рублей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Премии за добросовестное и эффективное исполнение должностных обязанностей (в зависимости от успеваемости) – </a:t>
            </a:r>
            <a:r>
              <a:rPr b="1" lang="ru-RU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3 995 </a:t>
            </a: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рублей</a:t>
            </a:r>
            <a:endParaRPr/>
          </a:p>
        </p:txBody>
      </p:sp>
      <p:pic>
        <p:nvPicPr>
          <p:cNvPr id="371" name="Google Shape;371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7674" y="2637880"/>
            <a:ext cx="311703" cy="31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7673" y="3028507"/>
            <a:ext cx="311703" cy="31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4220" y="3409923"/>
            <a:ext cx="311703" cy="31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3680" y="3791727"/>
            <a:ext cx="311703" cy="31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3680" y="4518478"/>
            <a:ext cx="311703" cy="310346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1"/>
          <p:cNvSpPr/>
          <p:nvPr/>
        </p:nvSpPr>
        <p:spPr>
          <a:xfrm>
            <a:off x="133350" y="1623861"/>
            <a:ext cx="11937409" cy="86142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7" name="Google Shape;377;p31"/>
          <p:cNvSpPr txBox="1"/>
          <p:nvPr/>
        </p:nvSpPr>
        <p:spPr>
          <a:xfrm>
            <a:off x="209551" y="1644760"/>
            <a:ext cx="1210209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Курсанты 2-5 курса (после заключения контракта) – </a:t>
            </a:r>
            <a:r>
              <a:rPr b="1" lang="ru-RU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от 15 900 </a:t>
            </a: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рублей, 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которое складывается из:</a:t>
            </a:r>
            <a:endParaRPr b="1"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31"/>
          <p:cNvSpPr/>
          <p:nvPr/>
        </p:nvSpPr>
        <p:spPr>
          <a:xfrm>
            <a:off x="133350" y="5291702"/>
            <a:ext cx="11937409" cy="86142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9" name="Google Shape;379;p31"/>
          <p:cNvSpPr txBox="1"/>
          <p:nvPr/>
        </p:nvSpPr>
        <p:spPr>
          <a:xfrm>
            <a:off x="209550" y="5312601"/>
            <a:ext cx="1198244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Наиболее одаренным курсантам </a:t>
            </a: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выплачиваются государственные (именные) стипендии Президента РФ, Правительства РФ, Министра обороны РФ</a:t>
            </a:r>
            <a:endParaRPr b="1"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Историческая справка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00" name="Google Shape;10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8844" y="936471"/>
            <a:ext cx="5335959" cy="52579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:\КВВУ\Фото\приказ.jpg" id="101" name="Google Shape;101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05875" y="936471"/>
            <a:ext cx="3710678" cy="52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2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Олимпиады и спортивная жизнь курсантов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85" name="Google Shape;38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2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87" name="Google Shape;387;p32"/>
          <p:cNvSpPr/>
          <p:nvPr/>
        </p:nvSpPr>
        <p:spPr>
          <a:xfrm>
            <a:off x="290626" y="1359412"/>
            <a:ext cx="5776799" cy="313567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88" name="Google Shape;388;p32"/>
          <p:cNvSpPr txBox="1"/>
          <p:nvPr/>
        </p:nvSpPr>
        <p:spPr>
          <a:xfrm>
            <a:off x="380999" y="1544394"/>
            <a:ext cx="5581651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Участие во всероссийских </a:t>
            </a:r>
            <a:b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и международных олимпиадах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Математика;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Информатика;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Программирование;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Физика;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Иностранные языки;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Военно-профессиональная подготовка.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32"/>
          <p:cNvSpPr/>
          <p:nvPr/>
        </p:nvSpPr>
        <p:spPr>
          <a:xfrm>
            <a:off x="6481876" y="1359411"/>
            <a:ext cx="5505563" cy="435772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90" name="Google Shape;390;p32"/>
          <p:cNvSpPr txBox="1"/>
          <p:nvPr/>
        </p:nvSpPr>
        <p:spPr>
          <a:xfrm>
            <a:off x="6572250" y="1519300"/>
            <a:ext cx="5314950" cy="4093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Участие в ежегодных чемпионатах и спартакиадах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Волейбол;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Мини-футбол;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Плавание;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Рукопашный бой;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Самбо;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Гиревой спорт;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Спортивное ориентирование;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Офицерское троеборье;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Военное пятиборье;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Курсантский бросок;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Стрельба из штатного оружия.</a:t>
            </a:r>
            <a:endParaRPr/>
          </a:p>
        </p:txBody>
      </p:sp>
      <p:pic>
        <p:nvPicPr>
          <p:cNvPr id="391" name="Google Shape;391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9424" y="2198611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9424" y="2512761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9424" y="2831094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9424" y="3125064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3516" y="3422289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3515" y="3717768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3515" y="4031918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3514" y="4348012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3514" y="4643316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3514" y="4946495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3513" y="5234686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5881" y="2229124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3401" y="2530109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3400" y="2831094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3398" y="3132079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3397" y="3422288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3398" y="3733156"/>
            <a:ext cx="241743" cy="240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3"/>
          <p:cNvSpPr txBox="1"/>
          <p:nvPr/>
        </p:nvSpPr>
        <p:spPr>
          <a:xfrm>
            <a:off x="0" y="5798"/>
            <a:ext cx="12192000" cy="86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Получение удостоверений на право управления  </a:t>
            </a:r>
            <a:b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транспортными средствами и маломерными судами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13" name="Google Shape;41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3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415" name="Google Shape;41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500" y="1057275"/>
            <a:ext cx="2867025" cy="174594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416" name="Google Shape;416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03734" y="1057274"/>
            <a:ext cx="2867025" cy="174594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417" name="Google Shape;417;p33"/>
          <p:cNvSpPr/>
          <p:nvPr/>
        </p:nvSpPr>
        <p:spPr>
          <a:xfrm>
            <a:off x="1595437" y="2534853"/>
            <a:ext cx="292805" cy="160721"/>
          </a:xfrm>
          <a:prstGeom prst="rect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8" name="Google Shape;418;p33"/>
          <p:cNvPicPr preferRelativeResize="0"/>
          <p:nvPr/>
        </p:nvPicPr>
        <p:blipFill rotWithShape="1">
          <a:blip r:embed="rId5">
            <a:alphaModFix/>
          </a:blip>
          <a:srcRect b="6842" l="48718" r="40704" t="84474"/>
          <a:stretch/>
        </p:blipFill>
        <p:spPr>
          <a:xfrm>
            <a:off x="2166939" y="2255044"/>
            <a:ext cx="747712" cy="373857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3"/>
          <p:cNvSpPr/>
          <p:nvPr/>
        </p:nvSpPr>
        <p:spPr>
          <a:xfrm>
            <a:off x="2185989" y="2255044"/>
            <a:ext cx="699973" cy="359569"/>
          </a:xfrm>
          <a:prstGeom prst="rect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33"/>
          <p:cNvSpPr/>
          <p:nvPr/>
        </p:nvSpPr>
        <p:spPr>
          <a:xfrm>
            <a:off x="10315575" y="2544378"/>
            <a:ext cx="304800" cy="151196"/>
          </a:xfrm>
          <a:prstGeom prst="rect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p33"/>
          <p:cNvPicPr preferRelativeResize="0"/>
          <p:nvPr/>
        </p:nvPicPr>
        <p:blipFill rotWithShape="1">
          <a:blip r:embed="rId5">
            <a:alphaModFix/>
          </a:blip>
          <a:srcRect b="6727" l="39353" r="50676" t="84643"/>
          <a:stretch/>
        </p:blipFill>
        <p:spPr>
          <a:xfrm>
            <a:off x="11210926" y="2248875"/>
            <a:ext cx="704850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3"/>
          <p:cNvSpPr/>
          <p:nvPr/>
        </p:nvSpPr>
        <p:spPr>
          <a:xfrm>
            <a:off x="11201513" y="2262187"/>
            <a:ext cx="714149" cy="359569"/>
          </a:xfrm>
          <a:prstGeom prst="rect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33"/>
          <p:cNvSpPr/>
          <p:nvPr/>
        </p:nvSpPr>
        <p:spPr>
          <a:xfrm>
            <a:off x="3338626" y="1260511"/>
            <a:ext cx="5693545" cy="149143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24" name="Google Shape;424;p33"/>
          <p:cNvSpPr txBox="1"/>
          <p:nvPr/>
        </p:nvSpPr>
        <p:spPr>
          <a:xfrm>
            <a:off x="3401226" y="1360400"/>
            <a:ext cx="554773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Получение ВУ в ГИБДД (курсанты общевойскового отделения):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Категория «С, С1» – </a:t>
            </a: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 4 семестре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Категория «В, В1» – </a:t>
            </a: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 5 семестре</a:t>
            </a:r>
            <a:endParaRPr b="1"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71874" y="2020708"/>
            <a:ext cx="311703" cy="31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71874" y="2305348"/>
            <a:ext cx="311703" cy="31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8390" y="3085286"/>
            <a:ext cx="3724668" cy="2642186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33"/>
          <p:cNvSpPr/>
          <p:nvPr/>
        </p:nvSpPr>
        <p:spPr>
          <a:xfrm>
            <a:off x="3978827" y="3390900"/>
            <a:ext cx="4786539" cy="183832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29" name="Google Shape;429;p33"/>
          <p:cNvSpPr txBox="1"/>
          <p:nvPr/>
        </p:nvSpPr>
        <p:spPr>
          <a:xfrm>
            <a:off x="4113570" y="3530950"/>
            <a:ext cx="4526230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Получение удостоверения </a:t>
            </a:r>
            <a:b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право управления маломерным судном (курсанты военно-морского отделения) </a:t>
            </a:r>
            <a:b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ГИМС – </a:t>
            </a: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 4 семестре</a:t>
            </a:r>
            <a:endParaRPr/>
          </a:p>
        </p:txBody>
      </p:sp>
      <p:sp>
        <p:nvSpPr>
          <p:cNvPr id="430" name="Google Shape;430;p33"/>
          <p:cNvSpPr/>
          <p:nvPr/>
        </p:nvSpPr>
        <p:spPr>
          <a:xfrm>
            <a:off x="8906606" y="3085286"/>
            <a:ext cx="3164154" cy="2776823"/>
          </a:xfrm>
          <a:prstGeom prst="roundRect">
            <a:avLst>
              <a:gd fmla="val 16667" name="adj"/>
            </a:avLst>
          </a:prstGeom>
          <a:solidFill>
            <a:srgbClr val="F19375"/>
          </a:soli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31" name="Google Shape;431;p33"/>
          <p:cNvSpPr txBox="1"/>
          <p:nvPr/>
        </p:nvSpPr>
        <p:spPr>
          <a:xfrm>
            <a:off x="8898060" y="3172649"/>
            <a:ext cx="3182841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179388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 избежание гибели и травматизма, с учетом недостаточного опыта управления ТС, водительские удостоверения сдаются курсантами на хранение   в училище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Каникулярный отпуск курсантов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37" name="Google Shape;43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4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439" name="Google Shape;439;p34"/>
          <p:cNvPicPr preferRelativeResize="0"/>
          <p:nvPr/>
        </p:nvPicPr>
        <p:blipFill rotWithShape="1">
          <a:blip r:embed="rId5">
            <a:alphaModFix/>
          </a:blip>
          <a:srcRect b="0" l="2260" r="5888" t="0"/>
          <a:stretch/>
        </p:blipFill>
        <p:spPr>
          <a:xfrm>
            <a:off x="6427773" y="4132426"/>
            <a:ext cx="3533910" cy="153983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440" name="Google Shape;440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05459" y="3782575"/>
            <a:ext cx="1987263" cy="2399398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sp>
        <p:nvSpPr>
          <p:cNvPr id="441" name="Google Shape;441;p34"/>
          <p:cNvSpPr/>
          <p:nvPr/>
        </p:nvSpPr>
        <p:spPr>
          <a:xfrm>
            <a:off x="977562" y="1046885"/>
            <a:ext cx="10252413" cy="75438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42" name="Google Shape;442;p34"/>
          <p:cNvSpPr txBox="1"/>
          <p:nvPr/>
        </p:nvSpPr>
        <p:spPr>
          <a:xfrm>
            <a:off x="1054194" y="1193242"/>
            <a:ext cx="1017577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Летний каникулярный отпуск продолжительностью </a:t>
            </a:r>
            <a:r>
              <a:rPr b="1" lang="ru-RU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30 суток</a:t>
            </a:r>
            <a:endParaRPr b="1" sz="24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34"/>
          <p:cNvSpPr/>
          <p:nvPr/>
        </p:nvSpPr>
        <p:spPr>
          <a:xfrm>
            <a:off x="977560" y="1896354"/>
            <a:ext cx="10252413" cy="75438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44" name="Google Shape;444;p34"/>
          <p:cNvSpPr txBox="1"/>
          <p:nvPr/>
        </p:nvSpPr>
        <p:spPr>
          <a:xfrm>
            <a:off x="1054193" y="2041193"/>
            <a:ext cx="1005533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Зимний каникулярный отпуск продолжительностью </a:t>
            </a:r>
            <a:r>
              <a:rPr b="1" lang="ru-RU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15 суток</a:t>
            </a:r>
            <a:endParaRPr b="1" sz="24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34"/>
          <p:cNvSpPr/>
          <p:nvPr/>
        </p:nvSpPr>
        <p:spPr>
          <a:xfrm>
            <a:off x="977560" y="2755348"/>
            <a:ext cx="10252413" cy="93802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46" name="Google Shape;446;p34"/>
          <p:cNvSpPr txBox="1"/>
          <p:nvPr/>
        </p:nvSpPr>
        <p:spPr>
          <a:xfrm>
            <a:off x="977560" y="2796930"/>
            <a:ext cx="1013197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Дополнительные дни к отпуску курсантам, показывающим знания на «отлично»</a:t>
            </a:r>
            <a:endParaRPr b="1" sz="24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4"/>
          <p:cNvSpPr/>
          <p:nvPr/>
        </p:nvSpPr>
        <p:spPr>
          <a:xfrm>
            <a:off x="78918" y="3967383"/>
            <a:ext cx="6252704" cy="182209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48" name="Google Shape;448;p34"/>
          <p:cNvSpPr txBox="1"/>
          <p:nvPr/>
        </p:nvSpPr>
        <p:spPr>
          <a:xfrm>
            <a:off x="184594" y="4102596"/>
            <a:ext cx="5984201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Курсантам 1 курса (проходящим военную службу по призыву) </a:t>
            </a:r>
            <a:b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для льготного проезда выдаются воинские перевозочные документы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5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Государственная итоговая аттестация и выпуск из вуза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54" name="Google Shape;454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5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456" name="Google Shape;456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990" y="1257713"/>
            <a:ext cx="4852846" cy="3228097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457" name="Google Shape;457;p35"/>
          <p:cNvSpPr/>
          <p:nvPr/>
        </p:nvSpPr>
        <p:spPr>
          <a:xfrm>
            <a:off x="4931507" y="1096738"/>
            <a:ext cx="304432" cy="550540"/>
          </a:xfrm>
          <a:prstGeom prst="rightArrow">
            <a:avLst>
              <a:gd fmla="val 50996" name="adj1"/>
              <a:gd fmla="val 57973" name="adj2"/>
            </a:avLst>
          </a:prstGeom>
          <a:solidFill>
            <a:srgbClr val="9CC2E5"/>
          </a:solidFill>
          <a:ln cap="flat" cmpd="sng" w="19050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35"/>
          <p:cNvSpPr txBox="1"/>
          <p:nvPr/>
        </p:nvSpPr>
        <p:spPr>
          <a:xfrm rot="-5400000">
            <a:off x="4898338" y="1264780"/>
            <a:ext cx="280753" cy="214430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25" spcFirstLastPara="1" rIns="77925" wrap="square" tIns="38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35"/>
          <p:cNvSpPr/>
          <p:nvPr/>
        </p:nvSpPr>
        <p:spPr>
          <a:xfrm>
            <a:off x="5301443" y="2399313"/>
            <a:ext cx="6760621" cy="68794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60" name="Google Shape;460;p35"/>
          <p:cNvSpPr txBox="1"/>
          <p:nvPr/>
        </p:nvSpPr>
        <p:spPr>
          <a:xfrm>
            <a:off x="5370660" y="2452850"/>
            <a:ext cx="665801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1809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Научно-технический комитет (Службы защиты государственной тайны Вооруженных Сил Российской Федерации)</a:t>
            </a:r>
            <a:endParaRPr/>
          </a:p>
        </p:txBody>
      </p:sp>
      <p:sp>
        <p:nvSpPr>
          <p:cNvPr id="461" name="Google Shape;461;p35"/>
          <p:cNvSpPr/>
          <p:nvPr/>
        </p:nvSpPr>
        <p:spPr>
          <a:xfrm>
            <a:off x="5291918" y="1694692"/>
            <a:ext cx="6745454" cy="658878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62" name="Google Shape;462;p35"/>
          <p:cNvSpPr txBox="1"/>
          <p:nvPr/>
        </p:nvSpPr>
        <p:spPr>
          <a:xfrm>
            <a:off x="5361135" y="1740220"/>
            <a:ext cx="662944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1809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88 Главный центр Министерства обороны Российской Федерации</a:t>
            </a:r>
            <a:endParaRPr/>
          </a:p>
        </p:txBody>
      </p:sp>
      <p:sp>
        <p:nvSpPr>
          <p:cNvPr id="463" name="Google Shape;463;p35"/>
          <p:cNvSpPr/>
          <p:nvPr/>
        </p:nvSpPr>
        <p:spPr>
          <a:xfrm>
            <a:off x="5291918" y="960276"/>
            <a:ext cx="6745454" cy="68794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64" name="Google Shape;464;p35"/>
          <p:cNvSpPr txBox="1"/>
          <p:nvPr/>
        </p:nvSpPr>
        <p:spPr>
          <a:xfrm>
            <a:off x="5361135" y="1018065"/>
            <a:ext cx="662944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1809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Восьмое управление Генерального штаба Вооруженных Сил Российской Федерации</a:t>
            </a:r>
            <a:endParaRPr/>
          </a:p>
        </p:txBody>
      </p:sp>
      <p:sp>
        <p:nvSpPr>
          <p:cNvPr id="465" name="Google Shape;465;p35"/>
          <p:cNvSpPr/>
          <p:nvPr/>
        </p:nvSpPr>
        <p:spPr>
          <a:xfrm>
            <a:off x="5310138" y="3141008"/>
            <a:ext cx="6760621" cy="85939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66" name="Google Shape;466;p35"/>
          <p:cNvSpPr txBox="1"/>
          <p:nvPr/>
        </p:nvSpPr>
        <p:spPr>
          <a:xfrm>
            <a:off x="5379355" y="3165970"/>
            <a:ext cx="665801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1809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Служба защиты государственной тайны штабов военных округов, видов и родов войск Вооруженных Сил Российской Федерации)</a:t>
            </a:r>
            <a:endParaRPr/>
          </a:p>
        </p:txBody>
      </p:sp>
      <p:sp>
        <p:nvSpPr>
          <p:cNvPr id="467" name="Google Shape;467;p35"/>
          <p:cNvSpPr/>
          <p:nvPr/>
        </p:nvSpPr>
        <p:spPr>
          <a:xfrm>
            <a:off x="4931507" y="1771285"/>
            <a:ext cx="304432" cy="550540"/>
          </a:xfrm>
          <a:prstGeom prst="rightArrow">
            <a:avLst>
              <a:gd fmla="val 50996" name="adj1"/>
              <a:gd fmla="val 57973" name="adj2"/>
            </a:avLst>
          </a:prstGeom>
          <a:solidFill>
            <a:srgbClr val="9CC2E5"/>
          </a:solidFill>
          <a:ln cap="flat" cmpd="sng" w="19050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35"/>
          <p:cNvSpPr txBox="1"/>
          <p:nvPr/>
        </p:nvSpPr>
        <p:spPr>
          <a:xfrm rot="-5400000">
            <a:off x="4898338" y="1939330"/>
            <a:ext cx="280753" cy="214430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25" spcFirstLastPara="1" rIns="77925" wrap="square" tIns="38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35"/>
          <p:cNvSpPr/>
          <p:nvPr/>
        </p:nvSpPr>
        <p:spPr>
          <a:xfrm>
            <a:off x="4931507" y="2479550"/>
            <a:ext cx="322162" cy="550540"/>
          </a:xfrm>
          <a:prstGeom prst="rightArrow">
            <a:avLst>
              <a:gd fmla="val 50996" name="adj1"/>
              <a:gd fmla="val 57973" name="adj2"/>
            </a:avLst>
          </a:prstGeom>
          <a:solidFill>
            <a:srgbClr val="9CC2E5"/>
          </a:solidFill>
          <a:ln cap="flat" cmpd="sng" w="19050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35"/>
          <p:cNvSpPr txBox="1"/>
          <p:nvPr/>
        </p:nvSpPr>
        <p:spPr>
          <a:xfrm rot="-5400000">
            <a:off x="4904582" y="2641361"/>
            <a:ext cx="280753" cy="226918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25" spcFirstLastPara="1" rIns="77925" wrap="square" tIns="38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35"/>
          <p:cNvSpPr/>
          <p:nvPr/>
        </p:nvSpPr>
        <p:spPr>
          <a:xfrm>
            <a:off x="4931507" y="3295435"/>
            <a:ext cx="304432" cy="550540"/>
          </a:xfrm>
          <a:prstGeom prst="rightArrow">
            <a:avLst>
              <a:gd fmla="val 50996" name="adj1"/>
              <a:gd fmla="val 57973" name="adj2"/>
            </a:avLst>
          </a:prstGeom>
          <a:solidFill>
            <a:srgbClr val="9CC2E5"/>
          </a:solidFill>
          <a:ln cap="flat" cmpd="sng" w="19050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35"/>
          <p:cNvSpPr txBox="1"/>
          <p:nvPr/>
        </p:nvSpPr>
        <p:spPr>
          <a:xfrm rot="-5400000">
            <a:off x="4898338" y="3463480"/>
            <a:ext cx="280753" cy="214430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25" spcFirstLastPara="1" rIns="77925" wrap="square" tIns="38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35"/>
          <p:cNvSpPr txBox="1"/>
          <p:nvPr/>
        </p:nvSpPr>
        <p:spPr>
          <a:xfrm>
            <a:off x="3299575" y="5189840"/>
            <a:ext cx="186311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F4B081"/>
                </a:solidFill>
                <a:latin typeface="Arial"/>
                <a:ea typeface="Arial"/>
                <a:cs typeface="Arial"/>
                <a:sym typeface="Arial"/>
              </a:rPr>
              <a:t>«рейтинговое» распределение</a:t>
            </a:r>
            <a:endParaRPr/>
          </a:p>
        </p:txBody>
      </p:sp>
      <p:sp>
        <p:nvSpPr>
          <p:cNvPr id="474" name="Google Shape;474;p35"/>
          <p:cNvSpPr/>
          <p:nvPr/>
        </p:nvSpPr>
        <p:spPr>
          <a:xfrm>
            <a:off x="5245122" y="4786961"/>
            <a:ext cx="6816941" cy="143188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75" name="Google Shape;475;p35"/>
          <p:cNvSpPr txBox="1"/>
          <p:nvPr/>
        </p:nvSpPr>
        <p:spPr>
          <a:xfrm>
            <a:off x="5379355" y="4808259"/>
            <a:ext cx="661122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1809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Основные составляющие </a:t>
            </a: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рейтинга курсанта:</a:t>
            </a:r>
            <a:endParaRPr/>
          </a:p>
          <a:p>
            <a:pPr indent="1809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успеваемость;</a:t>
            </a:r>
            <a:endParaRPr/>
          </a:p>
          <a:p>
            <a:pPr indent="1809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военно-научная работа;</a:t>
            </a:r>
            <a:endParaRPr/>
          </a:p>
          <a:p>
            <a:pPr indent="1809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достижения в олимпиадах и спорте;</a:t>
            </a:r>
            <a:endParaRPr/>
          </a:p>
          <a:p>
            <a:pPr indent="1809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личная дисциплинированность.</a:t>
            </a:r>
            <a:endParaRPr/>
          </a:p>
        </p:txBody>
      </p:sp>
      <p:pic>
        <p:nvPicPr>
          <p:cNvPr id="476" name="Google Shape;476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79355" y="5120774"/>
            <a:ext cx="207525" cy="212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79355" y="5357141"/>
            <a:ext cx="207525" cy="212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1135" y="5607903"/>
            <a:ext cx="207525" cy="212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70660" y="5860436"/>
            <a:ext cx="207525" cy="212714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5"/>
          <p:cNvSpPr/>
          <p:nvPr/>
        </p:nvSpPr>
        <p:spPr>
          <a:xfrm>
            <a:off x="5301442" y="4039892"/>
            <a:ext cx="6760621" cy="68794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81" name="Google Shape;481;p35"/>
          <p:cNvSpPr txBox="1"/>
          <p:nvPr/>
        </p:nvSpPr>
        <p:spPr>
          <a:xfrm>
            <a:off x="5370659" y="4093429"/>
            <a:ext cx="665801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1809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Главное организационно-мобилизационное управление Генерального штаба Вооруженных Сил Российской Федерации</a:t>
            </a:r>
            <a:endParaRPr/>
          </a:p>
        </p:txBody>
      </p:sp>
      <p:sp>
        <p:nvSpPr>
          <p:cNvPr id="482" name="Google Shape;482;p35"/>
          <p:cNvSpPr/>
          <p:nvPr/>
        </p:nvSpPr>
        <p:spPr>
          <a:xfrm>
            <a:off x="4931506" y="4120129"/>
            <a:ext cx="322161" cy="550540"/>
          </a:xfrm>
          <a:prstGeom prst="rightArrow">
            <a:avLst>
              <a:gd fmla="val 50996" name="adj1"/>
              <a:gd fmla="val 57973" name="adj2"/>
            </a:avLst>
          </a:prstGeom>
          <a:solidFill>
            <a:srgbClr val="9CC2E5"/>
          </a:solidFill>
          <a:ln cap="flat" cmpd="sng" w="19050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5"/>
          <p:cNvSpPr txBox="1"/>
          <p:nvPr/>
        </p:nvSpPr>
        <p:spPr>
          <a:xfrm rot="-5400000">
            <a:off x="4904582" y="4281936"/>
            <a:ext cx="280753" cy="226918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25" spcFirstLastPara="1" rIns="77925" wrap="square" tIns="38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6"/>
          <p:cNvSpPr txBox="1"/>
          <p:nvPr/>
        </p:nvSpPr>
        <p:spPr>
          <a:xfrm>
            <a:off x="0" y="-19871"/>
            <a:ext cx="12192000" cy="86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Прохождение военной службы выпускников </a:t>
            </a:r>
            <a:b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Краснодарского высшего военного училища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89" name="Google Shape;489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6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91" name="Google Shape;491;p36"/>
          <p:cNvSpPr txBox="1"/>
          <p:nvPr/>
        </p:nvSpPr>
        <p:spPr>
          <a:xfrm>
            <a:off x="178904" y="1268496"/>
            <a:ext cx="1163857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2" name="Google Shape;492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0323" y="1145869"/>
            <a:ext cx="9509677" cy="4986687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36"/>
          <p:cNvSpPr/>
          <p:nvPr/>
        </p:nvSpPr>
        <p:spPr>
          <a:xfrm>
            <a:off x="1882419" y="5891950"/>
            <a:ext cx="9737738" cy="49736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u="sng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Военная служба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9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начальник </a:t>
            </a: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8 Управления Генерального штаба Вооруженных Сил Российской Федерации</a:t>
            </a:r>
            <a:endParaRPr sz="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494" name="Google Shape;494;p36"/>
          <p:cNvCxnSpPr/>
          <p:nvPr/>
        </p:nvCxnSpPr>
        <p:spPr>
          <a:xfrm>
            <a:off x="0" y="1970045"/>
            <a:ext cx="12119697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495" name="Google Shape;495;p36"/>
          <p:cNvSpPr/>
          <p:nvPr/>
        </p:nvSpPr>
        <p:spPr>
          <a:xfrm rot="5400000">
            <a:off x="1748154" y="3874022"/>
            <a:ext cx="3762798" cy="547246"/>
          </a:xfrm>
          <a:prstGeom prst="rightArrow">
            <a:avLst>
              <a:gd fmla="val 50000" name="adj1"/>
              <a:gd fmla="val 52602" name="adj2"/>
            </a:avLst>
          </a:prstGeom>
          <a:gradFill>
            <a:gsLst>
              <a:gs pos="0">
                <a:srgbClr val="EF4036"/>
              </a:gs>
              <a:gs pos="9000">
                <a:srgbClr val="EF4036"/>
              </a:gs>
              <a:gs pos="44000">
                <a:srgbClr val="5F9DD6"/>
              </a:gs>
              <a:gs pos="78000">
                <a:schemeClr val="lt1"/>
              </a:gs>
              <a:gs pos="100000">
                <a:schemeClr val="lt1"/>
              </a:gs>
            </a:gsLst>
            <a:lin ang="8100000" scaled="0"/>
          </a:gradFill>
          <a:ln>
            <a:noFill/>
          </a:ln>
          <a:effectLst>
            <a:outerShdw blurRad="225425" algn="ctr" dir="5220000" dist="50800">
              <a:srgbClr val="000000">
                <a:alpha val="3294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6"/>
          <p:cNvSpPr/>
          <p:nvPr/>
        </p:nvSpPr>
        <p:spPr>
          <a:xfrm rot="5400000">
            <a:off x="4536133" y="3437907"/>
            <a:ext cx="4635034" cy="547246"/>
          </a:xfrm>
          <a:prstGeom prst="rightArrow">
            <a:avLst>
              <a:gd fmla="val 50000" name="adj1"/>
              <a:gd fmla="val 52602" name="adj2"/>
            </a:avLst>
          </a:prstGeom>
          <a:gradFill>
            <a:gsLst>
              <a:gs pos="0">
                <a:srgbClr val="EF4036"/>
              </a:gs>
              <a:gs pos="9000">
                <a:srgbClr val="EF4036"/>
              </a:gs>
              <a:gs pos="44000">
                <a:srgbClr val="5F9DD6"/>
              </a:gs>
              <a:gs pos="78000">
                <a:schemeClr val="lt1"/>
              </a:gs>
              <a:gs pos="100000">
                <a:schemeClr val="lt1"/>
              </a:gs>
            </a:gsLst>
            <a:lin ang="8100000" scaled="0"/>
          </a:gradFill>
          <a:ln>
            <a:noFill/>
          </a:ln>
          <a:effectLst>
            <a:outerShdw blurRad="225425" algn="ctr" dir="5220000" dist="50800">
              <a:srgbClr val="000000">
                <a:alpha val="3294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6"/>
          <p:cNvSpPr/>
          <p:nvPr/>
        </p:nvSpPr>
        <p:spPr>
          <a:xfrm rot="5400000">
            <a:off x="7915580" y="3452280"/>
            <a:ext cx="4606288" cy="547246"/>
          </a:xfrm>
          <a:prstGeom prst="rightArrow">
            <a:avLst>
              <a:gd fmla="val 50000" name="adj1"/>
              <a:gd fmla="val 52602" name="adj2"/>
            </a:avLst>
          </a:prstGeom>
          <a:gradFill>
            <a:gsLst>
              <a:gs pos="0">
                <a:srgbClr val="EF4036"/>
              </a:gs>
              <a:gs pos="9000">
                <a:srgbClr val="EF4036"/>
              </a:gs>
              <a:gs pos="44000">
                <a:srgbClr val="5F9DD6"/>
              </a:gs>
              <a:gs pos="78000">
                <a:schemeClr val="lt1"/>
              </a:gs>
              <a:gs pos="100000">
                <a:schemeClr val="lt1"/>
              </a:gs>
            </a:gsLst>
            <a:lin ang="8100000" scaled="0"/>
          </a:gradFill>
          <a:ln>
            <a:noFill/>
          </a:ln>
          <a:effectLst>
            <a:outerShdw blurRad="225425" algn="ctr" dir="5220000" dist="50800">
              <a:srgbClr val="000000">
                <a:alpha val="3294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36"/>
          <p:cNvSpPr/>
          <p:nvPr/>
        </p:nvSpPr>
        <p:spPr>
          <a:xfrm rot="10800000">
            <a:off x="5052183" y="5029023"/>
            <a:ext cx="369679" cy="277751"/>
          </a:xfrm>
          <a:prstGeom prst="rightArrow">
            <a:avLst>
              <a:gd fmla="val 50000" name="adj1"/>
              <a:gd fmla="val 52602" name="adj2"/>
            </a:avLst>
          </a:prstGeom>
          <a:gradFill>
            <a:gsLst>
              <a:gs pos="0">
                <a:srgbClr val="EF4036"/>
              </a:gs>
              <a:gs pos="9000">
                <a:srgbClr val="EF4036"/>
              </a:gs>
              <a:gs pos="44000">
                <a:srgbClr val="5F9DD6"/>
              </a:gs>
              <a:gs pos="78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  <a:effectLst>
            <a:outerShdw blurRad="225425" algn="ctr" dir="5220000" dist="50800">
              <a:srgbClr val="000000">
                <a:alpha val="3294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9" name="Google Shape;499;p36"/>
          <p:cNvCxnSpPr/>
          <p:nvPr/>
        </p:nvCxnSpPr>
        <p:spPr>
          <a:xfrm>
            <a:off x="0" y="1442559"/>
            <a:ext cx="12120523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00" name="Google Shape;500;p36"/>
          <p:cNvCxnSpPr/>
          <p:nvPr/>
        </p:nvCxnSpPr>
        <p:spPr>
          <a:xfrm>
            <a:off x="0" y="2748449"/>
            <a:ext cx="12123094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01" name="Google Shape;501;p36"/>
          <p:cNvCxnSpPr/>
          <p:nvPr/>
        </p:nvCxnSpPr>
        <p:spPr>
          <a:xfrm>
            <a:off x="0" y="2308234"/>
            <a:ext cx="12121554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02" name="Google Shape;502;p36"/>
          <p:cNvCxnSpPr/>
          <p:nvPr/>
        </p:nvCxnSpPr>
        <p:spPr>
          <a:xfrm>
            <a:off x="0" y="1731495"/>
            <a:ext cx="12123721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03" name="Google Shape;503;p36"/>
          <p:cNvCxnSpPr/>
          <p:nvPr/>
        </p:nvCxnSpPr>
        <p:spPr>
          <a:xfrm>
            <a:off x="0" y="3198049"/>
            <a:ext cx="12123094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04" name="Google Shape;504;p36"/>
          <p:cNvCxnSpPr/>
          <p:nvPr/>
        </p:nvCxnSpPr>
        <p:spPr>
          <a:xfrm>
            <a:off x="0" y="3926042"/>
            <a:ext cx="12123721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05" name="Google Shape;505;p36"/>
          <p:cNvCxnSpPr/>
          <p:nvPr/>
        </p:nvCxnSpPr>
        <p:spPr>
          <a:xfrm>
            <a:off x="0" y="4881472"/>
            <a:ext cx="12121609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06" name="Google Shape;506;p36"/>
          <p:cNvCxnSpPr/>
          <p:nvPr/>
        </p:nvCxnSpPr>
        <p:spPr>
          <a:xfrm>
            <a:off x="0" y="5216217"/>
            <a:ext cx="12117047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507" name="Google Shape;507;p36"/>
          <p:cNvSpPr/>
          <p:nvPr/>
        </p:nvSpPr>
        <p:spPr>
          <a:xfrm>
            <a:off x="1476603" y="1000947"/>
            <a:ext cx="3477747" cy="38255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4B081"/>
              </a:gs>
              <a:gs pos="50000">
                <a:srgbClr val="F7CAAC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833C0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СРЕДНЯЯ ВОЕННО-СПЕЦИАЛЬНАЯ ПОДГОТОВКА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(КВВУ, вузы МО РФ по родственным специальностям СЗГТ)</a:t>
            </a:r>
            <a:endParaRPr sz="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08" name="Google Shape;508;p36"/>
          <p:cNvSpPr/>
          <p:nvPr/>
        </p:nvSpPr>
        <p:spPr>
          <a:xfrm>
            <a:off x="1460572" y="1451079"/>
            <a:ext cx="3493778" cy="4887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u="sng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Военная служба (высшее образование заочно)</a:t>
            </a:r>
            <a:endParaRPr sz="900" u="sng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9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техник, начальник поста СПС, начальник аппаратной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воинской части, соединения, организации, ОВУ</a:t>
            </a:r>
            <a:endParaRPr sz="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09" name="Google Shape;509;p36"/>
          <p:cNvSpPr/>
          <p:nvPr/>
        </p:nvSpPr>
        <p:spPr>
          <a:xfrm>
            <a:off x="5059845" y="1655484"/>
            <a:ext cx="6893082" cy="32579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u="sng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Военная служба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9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офицер, ст. офицер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полк, бригада, дивизия, вуз, НИИ, АК, ВМБ, центр 88 ГЦ</a:t>
            </a:r>
            <a:endParaRPr/>
          </a:p>
        </p:txBody>
      </p:sp>
      <p:sp>
        <p:nvSpPr>
          <p:cNvPr id="510" name="Google Shape;510;p36"/>
          <p:cNvSpPr/>
          <p:nvPr/>
        </p:nvSpPr>
        <p:spPr>
          <a:xfrm>
            <a:off x="8635730" y="2019271"/>
            <a:ext cx="3292070" cy="324152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BF9000"/>
              </a:gs>
              <a:gs pos="50000">
                <a:srgbClr val="FEE599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7F6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ПОДГОТОВКА НАУЧНО-ПЕДАГОГИЧЕСКИХ</a:t>
            </a:r>
            <a:br>
              <a:rPr lang="ru-RU" sz="8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ru-RU" sz="8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(НАУЧНЫХ) КАДРОВ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(Адъюнктура или соискательство)</a:t>
            </a:r>
            <a:endParaRPr i="1" sz="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11" name="Google Shape;511;p36"/>
          <p:cNvSpPr/>
          <p:nvPr/>
        </p:nvSpPr>
        <p:spPr>
          <a:xfrm>
            <a:off x="8632097" y="2375540"/>
            <a:ext cx="3292071" cy="223902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D08C"/>
              </a:gs>
              <a:gs pos="50000">
                <a:srgbClr val="C4E0B2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u="sng">
                <a:solidFill>
                  <a:srgbClr val="2F5496"/>
                </a:solidFill>
                <a:latin typeface="Georgia"/>
                <a:ea typeface="Georgia"/>
                <a:cs typeface="Georgia"/>
                <a:sym typeface="Georgia"/>
              </a:rPr>
              <a:t>Научная и образовательная деятельность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КВВУ (вузы МО РФ) НИЦ, НТК, 8 УГШ ВС РФ</a:t>
            </a:r>
            <a:endParaRPr sz="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12" name="Google Shape;512;p36"/>
          <p:cNvSpPr/>
          <p:nvPr/>
        </p:nvSpPr>
        <p:spPr>
          <a:xfrm>
            <a:off x="8624530" y="2646728"/>
            <a:ext cx="3292070" cy="36403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u="sng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Военная служба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8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офицер, начальник отделения, начальник службы ЗГТ</a:t>
            </a:r>
            <a:endParaRPr i="1" sz="800">
              <a:solidFill>
                <a:srgbClr val="7030A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дивизия, армия, флотилия, РСО 88 ГЦ</a:t>
            </a:r>
            <a:endParaRPr sz="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13" name="Google Shape;513;p36"/>
          <p:cNvSpPr/>
          <p:nvPr/>
        </p:nvSpPr>
        <p:spPr>
          <a:xfrm>
            <a:off x="8624530" y="3128669"/>
            <a:ext cx="3276936" cy="33263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4B081"/>
              </a:gs>
              <a:gs pos="50000">
                <a:srgbClr val="F7CAAC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833C0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ВЫСШАЯ ВОЕННО ОПЕРАТИВНО-</a:t>
            </a:r>
            <a:br>
              <a:rPr lang="ru-RU" sz="8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ru-RU" sz="8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ТАКТИЧЕСКАЯ ПОДГОТОВКА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(Магистратура)</a:t>
            </a:r>
            <a:endParaRPr/>
          </a:p>
        </p:txBody>
      </p:sp>
      <p:sp>
        <p:nvSpPr>
          <p:cNvPr id="514" name="Google Shape;514;p36"/>
          <p:cNvSpPr/>
          <p:nvPr/>
        </p:nvSpPr>
        <p:spPr>
          <a:xfrm>
            <a:off x="8632097" y="3544306"/>
            <a:ext cx="3276936" cy="305779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D08C"/>
              </a:gs>
              <a:gs pos="50000">
                <a:srgbClr val="C4E0B2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u="sng">
                <a:solidFill>
                  <a:srgbClr val="2F5496"/>
                </a:solidFill>
                <a:latin typeface="Georgia"/>
                <a:ea typeface="Georgia"/>
                <a:cs typeface="Georgia"/>
                <a:sym typeface="Georgia"/>
              </a:rPr>
              <a:t>Научная и образовательная деятельность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КВВУ (вузы МО РФ) НИЦ, НТК</a:t>
            </a:r>
            <a:endParaRPr sz="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15" name="Google Shape;515;p36"/>
          <p:cNvSpPr/>
          <p:nvPr/>
        </p:nvSpPr>
        <p:spPr>
          <a:xfrm>
            <a:off x="5474511" y="3561592"/>
            <a:ext cx="2964400" cy="33533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BF9000"/>
              </a:gs>
              <a:gs pos="50000">
                <a:srgbClr val="FEE599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7F6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ПОДГОТОВКА НАУЧНО-ПЕДАГОГИЧЕСКИХ (НАУЧНЫХ) КАДРОВ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(Адъюнктура или соискательство)</a:t>
            </a:r>
            <a:endParaRPr i="1" sz="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16" name="Google Shape;516;p36"/>
          <p:cNvSpPr/>
          <p:nvPr/>
        </p:nvSpPr>
        <p:spPr>
          <a:xfrm>
            <a:off x="5474511" y="3943664"/>
            <a:ext cx="2964400" cy="28840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D08C"/>
              </a:gs>
              <a:gs pos="50000">
                <a:srgbClr val="C4E0B2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u="sng">
                <a:solidFill>
                  <a:srgbClr val="2F5496"/>
                </a:solidFill>
                <a:latin typeface="Georgia"/>
                <a:ea typeface="Georgia"/>
                <a:cs typeface="Georgia"/>
                <a:sym typeface="Georgia"/>
              </a:rPr>
              <a:t>Научная и образовательная деятельность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КВВУ (вузы МО РФ) НИЦ, НТК</a:t>
            </a:r>
            <a:endParaRPr sz="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17" name="Google Shape;517;p36"/>
          <p:cNvSpPr/>
          <p:nvPr/>
        </p:nvSpPr>
        <p:spPr>
          <a:xfrm>
            <a:off x="5476820" y="3135190"/>
            <a:ext cx="2964399" cy="37966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u="sng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Военная служба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8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начальник службы ЗГТ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дивизия, армия, флотилия, РСО 88 ГЦ</a:t>
            </a:r>
            <a:endParaRPr sz="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18" name="Google Shape;518;p36"/>
          <p:cNvSpPr/>
          <p:nvPr/>
        </p:nvSpPr>
        <p:spPr>
          <a:xfrm>
            <a:off x="5476820" y="4302210"/>
            <a:ext cx="6424646" cy="286587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BF9000"/>
              </a:gs>
              <a:gs pos="50000">
                <a:srgbClr val="FEE599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7F6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ПОДГОТОВКА НАУЧНЫХ КАДРОВ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(Докторантура)</a:t>
            </a:r>
            <a:endParaRPr/>
          </a:p>
        </p:txBody>
      </p:sp>
      <p:sp>
        <p:nvSpPr>
          <p:cNvPr id="519" name="Google Shape;519;p36"/>
          <p:cNvSpPr/>
          <p:nvPr/>
        </p:nvSpPr>
        <p:spPr>
          <a:xfrm>
            <a:off x="5469178" y="4675441"/>
            <a:ext cx="6437407" cy="292027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D08C"/>
              </a:gs>
              <a:gs pos="50000">
                <a:srgbClr val="C4E0B2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u="sng">
                <a:solidFill>
                  <a:srgbClr val="2F5496"/>
                </a:solidFill>
                <a:latin typeface="Georgia"/>
                <a:ea typeface="Georgia"/>
                <a:cs typeface="Georgia"/>
                <a:sym typeface="Georgia"/>
              </a:rPr>
              <a:t>Руководство научной и образовательной деятельностью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КВВУ (вузы МО РФ), НИЦ, НТК, 8 УГШ ВС РФ</a:t>
            </a:r>
            <a:endParaRPr sz="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20" name="Google Shape;520;p36"/>
          <p:cNvSpPr/>
          <p:nvPr/>
        </p:nvSpPr>
        <p:spPr>
          <a:xfrm>
            <a:off x="5455198" y="5036360"/>
            <a:ext cx="6432288" cy="278378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4B081"/>
              </a:gs>
              <a:gs pos="50000">
                <a:srgbClr val="F7CAAC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833C0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ВЫСШАЯ ОПЕРАТИВНО-СТРАТЕГИЧЕСКАЯ ПОДГОТОВКА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(ВА ГШ)</a:t>
            </a:r>
            <a:endParaRPr/>
          </a:p>
        </p:txBody>
      </p:sp>
      <p:sp>
        <p:nvSpPr>
          <p:cNvPr id="521" name="Google Shape;521;p36"/>
          <p:cNvSpPr/>
          <p:nvPr/>
        </p:nvSpPr>
        <p:spPr>
          <a:xfrm>
            <a:off x="5476820" y="5368375"/>
            <a:ext cx="6432289" cy="277819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D08C"/>
              </a:gs>
              <a:gs pos="50000">
                <a:srgbClr val="C4E0B2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u="sng">
                <a:solidFill>
                  <a:srgbClr val="2F5496"/>
                </a:solidFill>
                <a:latin typeface="Georgia"/>
                <a:ea typeface="Georgia"/>
                <a:cs typeface="Georgia"/>
                <a:sym typeface="Georgia"/>
              </a:rPr>
              <a:t>Руководство научной и образовательной деятельностью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Начальник КВВУ</a:t>
            </a:r>
            <a:endParaRPr/>
          </a:p>
        </p:txBody>
      </p:sp>
      <p:sp>
        <p:nvSpPr>
          <p:cNvPr id="522" name="Google Shape;522;p36"/>
          <p:cNvSpPr/>
          <p:nvPr/>
        </p:nvSpPr>
        <p:spPr>
          <a:xfrm>
            <a:off x="1475118" y="2664006"/>
            <a:ext cx="6966353" cy="36111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4B081"/>
              </a:gs>
              <a:gs pos="50000">
                <a:srgbClr val="F7CAAC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833C0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ВЫСШАЯ ВОЕННАЯ ОПЕРАТИВНО-ТАКТИЧЕСКАЯ ПОДГОТОВКА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(Магистратура)</a:t>
            </a:r>
            <a:endParaRPr/>
          </a:p>
        </p:txBody>
      </p:sp>
      <p:sp>
        <p:nvSpPr>
          <p:cNvPr id="523" name="Google Shape;523;p36"/>
          <p:cNvSpPr/>
          <p:nvPr/>
        </p:nvSpPr>
        <p:spPr>
          <a:xfrm>
            <a:off x="1466877" y="3069555"/>
            <a:ext cx="3790149" cy="55084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50" u="sng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Военная служба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85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начальник службы ЗГТ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5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дивизия, армия, флотилия, РСО 88 ГЦ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85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далее –</a:t>
            </a:r>
            <a:r>
              <a:rPr lang="ru-RU" sz="85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85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зам. НС ЗГТ </a:t>
            </a:r>
            <a:r>
              <a:rPr lang="ru-RU" sz="85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ОСК ВО, СФ, </a:t>
            </a:r>
            <a:r>
              <a:rPr i="1" lang="ru-RU" sz="85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нач. центра </a:t>
            </a:r>
            <a:r>
              <a:rPr lang="ru-RU" sz="85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88 ГЦ, </a:t>
            </a:r>
            <a:r>
              <a:rPr i="1" lang="ru-RU" sz="85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нач. гр. </a:t>
            </a:r>
            <a:r>
              <a:rPr lang="ru-RU" sz="85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8УГШ</a:t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24" name="Google Shape;524;p36"/>
          <p:cNvSpPr/>
          <p:nvPr/>
        </p:nvSpPr>
        <p:spPr>
          <a:xfrm>
            <a:off x="1459836" y="4388654"/>
            <a:ext cx="3802309" cy="350979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4B081"/>
              </a:gs>
              <a:gs pos="50000">
                <a:srgbClr val="F7CAAC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833C0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ВЫСШАЯ ВОЕННАЯ ОПЕРАТИВНО-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СТРАТЕГИЧЕСКАЯ ПОДГОТОВКА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(ВА ГШ)</a:t>
            </a:r>
            <a:endParaRPr/>
          </a:p>
        </p:txBody>
      </p:sp>
      <p:sp>
        <p:nvSpPr>
          <p:cNvPr id="525" name="Google Shape;525;p36"/>
          <p:cNvSpPr/>
          <p:nvPr/>
        </p:nvSpPr>
        <p:spPr>
          <a:xfrm>
            <a:off x="1593850" y="4845125"/>
            <a:ext cx="3455195" cy="82988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u="sng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Военная служба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9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начальник службы ЗГТ </a:t>
            </a: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вида (рода) ВС,</a:t>
            </a:r>
            <a:endParaRPr i="1" sz="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9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заместитель начальника</a:t>
            </a:r>
            <a:r>
              <a:rPr lang="ru-RU" sz="9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8 УГШ ВС РФ, </a:t>
            </a:r>
            <a:r>
              <a:rPr i="1" lang="ru-RU" sz="9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НГЦ-ЗНУ</a:t>
            </a:r>
            <a:endParaRPr sz="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26" name="Google Shape;526;p36"/>
          <p:cNvSpPr/>
          <p:nvPr/>
        </p:nvSpPr>
        <p:spPr>
          <a:xfrm flipH="1">
            <a:off x="439476" y="1006513"/>
            <a:ext cx="1279485" cy="46166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курсант,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оператор НР,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студент</a:t>
            </a:r>
            <a:endParaRPr b="1"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36"/>
          <p:cNvSpPr/>
          <p:nvPr/>
        </p:nvSpPr>
        <p:spPr>
          <a:xfrm flipH="1">
            <a:off x="438960" y="1742113"/>
            <a:ext cx="1229549" cy="22313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лейтенант</a:t>
            </a:r>
            <a:endParaRPr/>
          </a:p>
        </p:txBody>
      </p:sp>
      <p:sp>
        <p:nvSpPr>
          <p:cNvPr id="528" name="Google Shape;528;p36"/>
          <p:cNvSpPr/>
          <p:nvPr/>
        </p:nvSpPr>
        <p:spPr>
          <a:xfrm flipH="1">
            <a:off x="439367" y="1979633"/>
            <a:ext cx="1410878" cy="22313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ст. лейтенант</a:t>
            </a:r>
            <a:endParaRPr/>
          </a:p>
        </p:txBody>
      </p:sp>
      <p:sp>
        <p:nvSpPr>
          <p:cNvPr id="529" name="Google Shape;529;p36"/>
          <p:cNvSpPr/>
          <p:nvPr/>
        </p:nvSpPr>
        <p:spPr>
          <a:xfrm flipH="1">
            <a:off x="439411" y="2300902"/>
            <a:ext cx="1410878" cy="22313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капитан</a:t>
            </a:r>
            <a:endParaRPr/>
          </a:p>
        </p:txBody>
      </p:sp>
      <p:sp>
        <p:nvSpPr>
          <p:cNvPr id="530" name="Google Shape;530;p36"/>
          <p:cNvSpPr/>
          <p:nvPr/>
        </p:nvSpPr>
        <p:spPr>
          <a:xfrm flipH="1">
            <a:off x="438097" y="2726329"/>
            <a:ext cx="1410878" cy="22313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майор</a:t>
            </a:r>
            <a:endParaRPr/>
          </a:p>
        </p:txBody>
      </p:sp>
      <p:sp>
        <p:nvSpPr>
          <p:cNvPr id="531" name="Google Shape;531;p36"/>
          <p:cNvSpPr/>
          <p:nvPr/>
        </p:nvSpPr>
        <p:spPr>
          <a:xfrm flipH="1">
            <a:off x="438505" y="3198983"/>
            <a:ext cx="1583053" cy="22313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подполковник</a:t>
            </a:r>
            <a:endParaRPr/>
          </a:p>
        </p:txBody>
      </p:sp>
      <p:sp>
        <p:nvSpPr>
          <p:cNvPr id="532" name="Google Shape;532;p36"/>
          <p:cNvSpPr/>
          <p:nvPr/>
        </p:nvSpPr>
        <p:spPr>
          <a:xfrm flipH="1">
            <a:off x="438338" y="3951248"/>
            <a:ext cx="1583053" cy="22313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полковник</a:t>
            </a:r>
            <a:endParaRPr/>
          </a:p>
        </p:txBody>
      </p:sp>
      <p:sp>
        <p:nvSpPr>
          <p:cNvPr id="533" name="Google Shape;533;p36"/>
          <p:cNvSpPr/>
          <p:nvPr/>
        </p:nvSpPr>
        <p:spPr>
          <a:xfrm flipH="1">
            <a:off x="438309" y="4884502"/>
            <a:ext cx="1583053" cy="34624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генерал-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майор</a:t>
            </a:r>
            <a:endParaRPr b="1"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36"/>
          <p:cNvSpPr/>
          <p:nvPr/>
        </p:nvSpPr>
        <p:spPr>
          <a:xfrm flipH="1">
            <a:off x="438265" y="5181289"/>
            <a:ext cx="1909867" cy="34624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генерал-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лейтенант</a:t>
            </a:r>
            <a:endParaRPr b="1"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36"/>
          <p:cNvSpPr/>
          <p:nvPr/>
        </p:nvSpPr>
        <p:spPr>
          <a:xfrm flipH="1">
            <a:off x="7904747" y="2827578"/>
            <a:ext cx="542803" cy="203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36"/>
          <p:cNvSpPr/>
          <p:nvPr/>
        </p:nvSpPr>
        <p:spPr>
          <a:xfrm flipH="1">
            <a:off x="4616760" y="4572759"/>
            <a:ext cx="842314" cy="203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36"/>
          <p:cNvSpPr/>
          <p:nvPr/>
        </p:nvSpPr>
        <p:spPr>
          <a:xfrm flipH="1">
            <a:off x="7811642" y="3726119"/>
            <a:ext cx="842314" cy="203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36"/>
          <p:cNvSpPr/>
          <p:nvPr/>
        </p:nvSpPr>
        <p:spPr>
          <a:xfrm flipH="1">
            <a:off x="11261193" y="3291217"/>
            <a:ext cx="842314" cy="203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36"/>
          <p:cNvSpPr/>
          <p:nvPr/>
        </p:nvSpPr>
        <p:spPr>
          <a:xfrm flipH="1">
            <a:off x="11413633" y="2174936"/>
            <a:ext cx="576797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3-5 лет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36"/>
          <p:cNvSpPr/>
          <p:nvPr/>
        </p:nvSpPr>
        <p:spPr>
          <a:xfrm flipH="1">
            <a:off x="11238883" y="4395752"/>
            <a:ext cx="84231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36"/>
          <p:cNvSpPr/>
          <p:nvPr/>
        </p:nvSpPr>
        <p:spPr>
          <a:xfrm flipH="1">
            <a:off x="11261005" y="5143039"/>
            <a:ext cx="842314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36"/>
          <p:cNvSpPr/>
          <p:nvPr/>
        </p:nvSpPr>
        <p:spPr>
          <a:xfrm rot="5400000">
            <a:off x="4707171" y="1406124"/>
            <a:ext cx="275920" cy="188112"/>
          </a:xfrm>
          <a:prstGeom prst="rightArrow">
            <a:avLst>
              <a:gd fmla="val 50000" name="adj1"/>
              <a:gd fmla="val 52602" name="adj2"/>
            </a:avLst>
          </a:prstGeom>
          <a:gradFill>
            <a:gsLst>
              <a:gs pos="0">
                <a:srgbClr val="EF4036"/>
              </a:gs>
              <a:gs pos="9000">
                <a:srgbClr val="EF4036"/>
              </a:gs>
              <a:gs pos="44000">
                <a:srgbClr val="5F9DD6"/>
              </a:gs>
              <a:gs pos="78000">
                <a:schemeClr val="lt1"/>
              </a:gs>
              <a:gs pos="100000">
                <a:schemeClr val="lt1"/>
              </a:gs>
            </a:gsLst>
            <a:lin ang="8100000" scaled="0"/>
          </a:gradFill>
          <a:ln>
            <a:noFill/>
          </a:ln>
          <a:effectLst>
            <a:outerShdw blurRad="225425" algn="ctr" dir="5220000" dist="50800">
              <a:srgbClr val="000000">
                <a:alpha val="3294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36"/>
          <p:cNvSpPr/>
          <p:nvPr/>
        </p:nvSpPr>
        <p:spPr>
          <a:xfrm flipH="1">
            <a:off x="3974333" y="1224328"/>
            <a:ext cx="918952" cy="203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года, 10 м.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36"/>
          <p:cNvSpPr/>
          <p:nvPr/>
        </p:nvSpPr>
        <p:spPr>
          <a:xfrm>
            <a:off x="5028639" y="995984"/>
            <a:ext cx="3477747" cy="527102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4B081"/>
              </a:gs>
              <a:gs pos="50000">
                <a:srgbClr val="F7CAAC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833C0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ПОЛНАЯ ВОЕННО-СПЕЦИАЛЬНАЯ ПОДГОТОВКА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(КВВУ, вузы МО РФ по родственным специальностям СЗГТ)</a:t>
            </a:r>
            <a:endParaRPr sz="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45" name="Google Shape;545;p36"/>
          <p:cNvSpPr/>
          <p:nvPr/>
        </p:nvSpPr>
        <p:spPr>
          <a:xfrm flipH="1">
            <a:off x="7831385" y="1323896"/>
            <a:ext cx="918952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лет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6"/>
          <p:cNvSpPr/>
          <p:nvPr/>
        </p:nvSpPr>
        <p:spPr>
          <a:xfrm>
            <a:off x="8564193" y="994872"/>
            <a:ext cx="3477747" cy="53944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4B081"/>
              </a:gs>
              <a:gs pos="50000">
                <a:srgbClr val="F7CAAC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833C0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СПЕЦИАЛИТЕТ, БАКАЛАВРИАТ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по родственным специальностям СЗГТ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(Научные роты МО РФ, УЦ (специалистов СЗГТ) КВВУ,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военные учебные центры и вузы РФ)</a:t>
            </a:r>
            <a:endParaRPr sz="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47" name="Google Shape;547;p36"/>
          <p:cNvSpPr/>
          <p:nvPr/>
        </p:nvSpPr>
        <p:spPr>
          <a:xfrm flipH="1">
            <a:off x="11379641" y="1348889"/>
            <a:ext cx="918952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лет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36"/>
          <p:cNvSpPr/>
          <p:nvPr/>
        </p:nvSpPr>
        <p:spPr>
          <a:xfrm>
            <a:off x="4881654" y="1651766"/>
            <a:ext cx="275920" cy="166976"/>
          </a:xfrm>
          <a:prstGeom prst="rightArrow">
            <a:avLst>
              <a:gd fmla="val 50000" name="adj1"/>
              <a:gd fmla="val 52602" name="adj2"/>
            </a:avLst>
          </a:prstGeom>
          <a:gradFill>
            <a:gsLst>
              <a:gs pos="0">
                <a:srgbClr val="EF4036"/>
              </a:gs>
              <a:gs pos="9000">
                <a:srgbClr val="EF4036"/>
              </a:gs>
              <a:gs pos="44000">
                <a:srgbClr val="5F9DD6"/>
              </a:gs>
              <a:gs pos="78000">
                <a:schemeClr val="lt1"/>
              </a:gs>
              <a:gs pos="100000">
                <a:schemeClr val="lt1"/>
              </a:gs>
            </a:gsLst>
            <a:lin ang="8100000" scaled="0"/>
          </a:gradFill>
          <a:ln>
            <a:noFill/>
          </a:ln>
          <a:effectLst>
            <a:outerShdw blurRad="225425" algn="ctr" dir="5220000" dist="50800">
              <a:srgbClr val="000000">
                <a:alpha val="3294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36"/>
          <p:cNvSpPr/>
          <p:nvPr/>
        </p:nvSpPr>
        <p:spPr>
          <a:xfrm flipH="1">
            <a:off x="441064" y="1405997"/>
            <a:ext cx="1279485" cy="34624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прапорщик,</a:t>
            </a:r>
            <a:b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мл. лейтенант</a:t>
            </a:r>
            <a:endParaRPr b="1"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6"/>
          <p:cNvSpPr/>
          <p:nvPr/>
        </p:nvSpPr>
        <p:spPr>
          <a:xfrm>
            <a:off x="1478772" y="2056400"/>
            <a:ext cx="6954806" cy="48864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u="sng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Военная служба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9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нач. отделения, начальник службы ЗГТ </a:t>
            </a: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полка, бригады</a:t>
            </a:r>
            <a:endParaRPr sz="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1" name="Google Shape;551;p36"/>
          <p:cNvSpPr/>
          <p:nvPr/>
        </p:nvSpPr>
        <p:spPr>
          <a:xfrm>
            <a:off x="1461370" y="3669187"/>
            <a:ext cx="3795655" cy="277097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D08C"/>
              </a:gs>
              <a:gs pos="50000">
                <a:srgbClr val="C4E0B2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u="sng">
                <a:solidFill>
                  <a:srgbClr val="2F5496"/>
                </a:solidFill>
                <a:latin typeface="Georgia"/>
                <a:ea typeface="Georgia"/>
                <a:cs typeface="Georgia"/>
                <a:sym typeface="Georgia"/>
              </a:rPr>
              <a:t>Научная и образовательная деятельность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КВВУ (вузы МО РФ) НИЦ, НТК</a:t>
            </a:r>
            <a:endParaRPr sz="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2" name="Google Shape;552;p36"/>
          <p:cNvSpPr/>
          <p:nvPr/>
        </p:nvSpPr>
        <p:spPr>
          <a:xfrm>
            <a:off x="1460572" y="3969911"/>
            <a:ext cx="3790149" cy="377812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u="sng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Военная служба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9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начальник отдела </a:t>
            </a: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8 УГШ</a:t>
            </a:r>
            <a:endParaRPr i="1" sz="900">
              <a:solidFill>
                <a:srgbClr val="7030A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9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начальник службы ЗГТ </a:t>
            </a: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ОСК ВО, СФ, вида (рода) ВС</a:t>
            </a:r>
            <a:endParaRPr i="1" sz="900">
              <a:solidFill>
                <a:srgbClr val="7030A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3" name="Google Shape;553;p36"/>
          <p:cNvSpPr/>
          <p:nvPr/>
        </p:nvSpPr>
        <p:spPr>
          <a:xfrm flipH="1">
            <a:off x="11433090" y="2432780"/>
            <a:ext cx="562886" cy="203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6"/>
          <p:cNvSpPr/>
          <p:nvPr/>
        </p:nvSpPr>
        <p:spPr>
          <a:xfrm flipH="1">
            <a:off x="7889790" y="2360064"/>
            <a:ext cx="594730" cy="203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3-5 лет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6"/>
          <p:cNvSpPr/>
          <p:nvPr/>
        </p:nvSpPr>
        <p:spPr>
          <a:xfrm>
            <a:off x="8616963" y="3925189"/>
            <a:ext cx="3292070" cy="31500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u="sng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Военная служба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8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зам.нач.СЗГТ </a:t>
            </a:r>
            <a:r>
              <a:rPr lang="ru-RU" sz="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ОСК ВО, СФ,</a:t>
            </a:r>
            <a:r>
              <a:rPr i="1" lang="ru-RU" sz="8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 нач.центра</a:t>
            </a:r>
            <a:r>
              <a:rPr lang="ru-RU" sz="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88 ГЦ, НТК, 8 УГШ</a:t>
            </a:r>
            <a:endParaRPr sz="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6" name="Google Shape;556;p36"/>
          <p:cNvSpPr/>
          <p:nvPr/>
        </p:nvSpPr>
        <p:spPr>
          <a:xfrm rot="5400000">
            <a:off x="8527510" y="3575717"/>
            <a:ext cx="600275" cy="188112"/>
          </a:xfrm>
          <a:prstGeom prst="rightArrow">
            <a:avLst>
              <a:gd fmla="val 50000" name="adj1"/>
              <a:gd fmla="val 52602" name="adj2"/>
            </a:avLst>
          </a:prstGeom>
          <a:gradFill>
            <a:gsLst>
              <a:gs pos="0">
                <a:srgbClr val="EF4036">
                  <a:alpha val="53725"/>
                </a:srgbClr>
              </a:gs>
              <a:gs pos="9000">
                <a:srgbClr val="EF4036">
                  <a:alpha val="53725"/>
                </a:srgbClr>
              </a:gs>
              <a:gs pos="44000">
                <a:srgbClr val="5F9DD6">
                  <a:alpha val="45882"/>
                </a:srgbClr>
              </a:gs>
              <a:gs pos="78000">
                <a:srgbClr val="FFFFFF">
                  <a:alpha val="52941"/>
                </a:srgbClr>
              </a:gs>
              <a:gs pos="100000">
                <a:srgbClr val="FFFFFF">
                  <a:alpha val="52941"/>
                </a:srgbClr>
              </a:gs>
            </a:gsLst>
            <a:lin ang="8100000" scaled="0"/>
          </a:gradFill>
          <a:ln>
            <a:noFill/>
          </a:ln>
          <a:effectLst>
            <a:outerShdw blurRad="225425" algn="ctr" dir="5220000" dist="50800">
              <a:srgbClr val="000000">
                <a:alpha val="3294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6"/>
          <p:cNvSpPr/>
          <p:nvPr/>
        </p:nvSpPr>
        <p:spPr>
          <a:xfrm rot="5400000">
            <a:off x="10744969" y="4419091"/>
            <a:ext cx="638603" cy="188112"/>
          </a:xfrm>
          <a:prstGeom prst="rightArrow">
            <a:avLst>
              <a:gd fmla="val 50000" name="adj1"/>
              <a:gd fmla="val 52602" name="adj2"/>
            </a:avLst>
          </a:prstGeom>
          <a:gradFill>
            <a:gsLst>
              <a:gs pos="0">
                <a:srgbClr val="EF4036">
                  <a:alpha val="53725"/>
                </a:srgbClr>
              </a:gs>
              <a:gs pos="9000">
                <a:srgbClr val="EF4036">
                  <a:alpha val="53725"/>
                </a:srgbClr>
              </a:gs>
              <a:gs pos="44000">
                <a:srgbClr val="5F9DD6">
                  <a:alpha val="45882"/>
                </a:srgbClr>
              </a:gs>
              <a:gs pos="78000">
                <a:srgbClr val="FFFFFF">
                  <a:alpha val="52941"/>
                </a:srgbClr>
              </a:gs>
              <a:gs pos="100000">
                <a:srgbClr val="FFFFFF">
                  <a:alpha val="52941"/>
                </a:srgbClr>
              </a:gs>
            </a:gsLst>
            <a:lin ang="8100000" scaled="0"/>
          </a:gradFill>
          <a:ln>
            <a:noFill/>
          </a:ln>
          <a:effectLst>
            <a:outerShdw blurRad="225425" algn="ctr" dir="5220000" dist="50800">
              <a:srgbClr val="000000">
                <a:alpha val="3294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36"/>
          <p:cNvSpPr/>
          <p:nvPr/>
        </p:nvSpPr>
        <p:spPr>
          <a:xfrm flipH="1">
            <a:off x="11215600" y="4775223"/>
            <a:ext cx="842314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3-4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6"/>
          <p:cNvSpPr/>
          <p:nvPr/>
        </p:nvSpPr>
        <p:spPr>
          <a:xfrm flipH="1">
            <a:off x="11224043" y="3902761"/>
            <a:ext cx="842314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3-4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36"/>
          <p:cNvSpPr/>
          <p:nvPr/>
        </p:nvSpPr>
        <p:spPr>
          <a:xfrm flipH="1">
            <a:off x="11215109" y="3678815"/>
            <a:ext cx="842314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3-4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6"/>
          <p:cNvSpPr/>
          <p:nvPr/>
        </p:nvSpPr>
        <p:spPr>
          <a:xfrm flipH="1">
            <a:off x="11231405" y="2833994"/>
            <a:ext cx="842314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3-4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6"/>
          <p:cNvSpPr/>
          <p:nvPr/>
        </p:nvSpPr>
        <p:spPr>
          <a:xfrm flipH="1">
            <a:off x="11255093" y="1797821"/>
            <a:ext cx="842314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3-4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6"/>
          <p:cNvSpPr/>
          <p:nvPr/>
        </p:nvSpPr>
        <p:spPr>
          <a:xfrm flipH="1">
            <a:off x="7755922" y="3342659"/>
            <a:ext cx="842314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3-4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6"/>
          <p:cNvSpPr/>
          <p:nvPr/>
        </p:nvSpPr>
        <p:spPr>
          <a:xfrm flipH="1">
            <a:off x="7960471" y="4044366"/>
            <a:ext cx="562886" cy="203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36"/>
          <p:cNvSpPr/>
          <p:nvPr/>
        </p:nvSpPr>
        <p:spPr>
          <a:xfrm flipH="1">
            <a:off x="4674456" y="3074936"/>
            <a:ext cx="594730" cy="203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3-5 лет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36"/>
          <p:cNvSpPr/>
          <p:nvPr/>
        </p:nvSpPr>
        <p:spPr>
          <a:xfrm flipH="1">
            <a:off x="4585762" y="3742911"/>
            <a:ext cx="842314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2-3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6"/>
          <p:cNvSpPr/>
          <p:nvPr/>
        </p:nvSpPr>
        <p:spPr>
          <a:xfrm flipH="1">
            <a:off x="4574505" y="3944270"/>
            <a:ext cx="842314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3-4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36"/>
          <p:cNvSpPr/>
          <p:nvPr/>
        </p:nvSpPr>
        <p:spPr>
          <a:xfrm flipH="1">
            <a:off x="4306212" y="1772591"/>
            <a:ext cx="918952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лет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6"/>
          <p:cNvSpPr/>
          <p:nvPr/>
        </p:nvSpPr>
        <p:spPr>
          <a:xfrm>
            <a:off x="5092860" y="5376955"/>
            <a:ext cx="369679" cy="277751"/>
          </a:xfrm>
          <a:prstGeom prst="rightArrow">
            <a:avLst>
              <a:gd fmla="val 50000" name="adj1"/>
              <a:gd fmla="val 52602" name="adj2"/>
            </a:avLst>
          </a:prstGeom>
          <a:gradFill>
            <a:gsLst>
              <a:gs pos="0">
                <a:srgbClr val="EF4036"/>
              </a:gs>
              <a:gs pos="9000">
                <a:srgbClr val="EF4036"/>
              </a:gs>
              <a:gs pos="44000">
                <a:srgbClr val="5F9DD6"/>
              </a:gs>
              <a:gs pos="78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  <a:effectLst>
            <a:outerShdw blurRad="225425" algn="ctr" dir="5220000" dist="50800">
              <a:srgbClr val="000000">
                <a:alpha val="3294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6"/>
          <p:cNvSpPr/>
          <p:nvPr/>
        </p:nvSpPr>
        <p:spPr>
          <a:xfrm rot="5400000">
            <a:off x="5299562" y="4390186"/>
            <a:ext cx="600275" cy="188112"/>
          </a:xfrm>
          <a:prstGeom prst="rightArrow">
            <a:avLst>
              <a:gd fmla="val 50000" name="adj1"/>
              <a:gd fmla="val 52602" name="adj2"/>
            </a:avLst>
          </a:prstGeom>
          <a:gradFill>
            <a:gsLst>
              <a:gs pos="0">
                <a:srgbClr val="EF4036">
                  <a:alpha val="53725"/>
                </a:srgbClr>
              </a:gs>
              <a:gs pos="9000">
                <a:srgbClr val="EF4036">
                  <a:alpha val="53725"/>
                </a:srgbClr>
              </a:gs>
              <a:gs pos="44000">
                <a:srgbClr val="5F9DD6">
                  <a:alpha val="45882"/>
                </a:srgbClr>
              </a:gs>
              <a:gs pos="78000">
                <a:srgbClr val="FFFFFF">
                  <a:alpha val="52941"/>
                </a:srgbClr>
              </a:gs>
              <a:gs pos="100000">
                <a:srgbClr val="FFFFFF">
                  <a:alpha val="52941"/>
                </a:srgbClr>
              </a:gs>
            </a:gsLst>
            <a:lin ang="8100000" scaled="0"/>
          </a:gradFill>
          <a:ln>
            <a:noFill/>
          </a:ln>
          <a:effectLst>
            <a:outerShdw blurRad="225425" algn="ctr" dir="5220000" dist="50800">
              <a:srgbClr val="000000">
                <a:alpha val="3294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6"/>
          <p:cNvSpPr/>
          <p:nvPr/>
        </p:nvSpPr>
        <p:spPr>
          <a:xfrm flipH="1">
            <a:off x="-74653" y="940993"/>
            <a:ext cx="597304" cy="548457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23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24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27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29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31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33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34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35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36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37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38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39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41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42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43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44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45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46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47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48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49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51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52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53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54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55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56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57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58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59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endParaRPr b="1" sz="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36"/>
          <p:cNvSpPr/>
          <p:nvPr/>
        </p:nvSpPr>
        <p:spPr>
          <a:xfrm flipH="1">
            <a:off x="-38814" y="954751"/>
            <a:ext cx="597304" cy="22775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Возраст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Расположение КВВУ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07" name="Google Shape;10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descr="C:\Users\Alexander\Desktop\Zcxqnk6C4p_gWQT9L0MyRIz3mhYlKMjA1536565116.jpg" id="109" name="Google Shape;109;p15"/>
          <p:cNvPicPr preferRelativeResize="0"/>
          <p:nvPr/>
        </p:nvPicPr>
        <p:blipFill rotWithShape="1">
          <a:blip r:embed="rId5">
            <a:alphaModFix/>
          </a:blip>
          <a:srcRect b="834" l="840" r="556" t="1015"/>
          <a:stretch/>
        </p:blipFill>
        <p:spPr>
          <a:xfrm>
            <a:off x="1538242" y="967469"/>
            <a:ext cx="8938901" cy="523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65092" y="1121104"/>
            <a:ext cx="1800000" cy="1272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76631" y="2518918"/>
            <a:ext cx="1800000" cy="1284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 rotWithShape="1">
          <a:blip r:embed="rId8">
            <a:alphaModFix/>
          </a:blip>
          <a:srcRect b="0" l="6332" r="5914" t="6271"/>
          <a:stretch/>
        </p:blipFill>
        <p:spPr>
          <a:xfrm>
            <a:off x="2720868" y="3262794"/>
            <a:ext cx="1800000" cy="12511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дание после реставрации" id="113" name="Google Shape;113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838955" y="4839938"/>
            <a:ext cx="1800000" cy="13079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Мое\Фото\фото ВМБ\2_1.jpg" id="114" name="Google Shape;114;p15"/>
          <p:cNvPicPr preferRelativeResize="0"/>
          <p:nvPr/>
        </p:nvPicPr>
        <p:blipFill rotWithShape="1">
          <a:blip r:embed="rId10">
            <a:alphaModFix/>
          </a:blip>
          <a:srcRect b="-1" l="0" r="0" t="-1"/>
          <a:stretch/>
        </p:blipFill>
        <p:spPr>
          <a:xfrm>
            <a:off x="8026673" y="4513949"/>
            <a:ext cx="1800000" cy="11987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lexander\Desktop\kisspng-red-flag-computer-icons-clip-art-red-flag-5add3bd03dae92.png" id="115" name="Google Shape;115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360094" y="4839938"/>
            <a:ext cx="6230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lexander\Desktop\kisspng-red-flag-computer-icons-clip-art-red-flag-5add3bd03dae92.png" id="116" name="Google Shape;116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965092" y="1594496"/>
            <a:ext cx="6230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lexander\Desktop\kisspng-red-flag-computer-icons-clip-art-red-flag-5add3bd03dae92.png" id="117" name="Google Shape;117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648472" y="5297125"/>
            <a:ext cx="6230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lexander\Desktop\kisspng-red-flag-computer-icons-clip-art-red-flag-5add3bd03dae92.png" id="118" name="Google Shape;118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381233" y="3746996"/>
            <a:ext cx="6230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lexander\Desktop\kisspng-red-flag-computer-icons-clip-art-red-flag-5add3bd03dae92.png" id="119" name="Google Shape;119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742540" y="2518918"/>
            <a:ext cx="623077" cy="7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Учебные корпуса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25" name="Google Shape;12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27" name="Google Shape;12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1866" y="1057643"/>
            <a:ext cx="4860000" cy="3441288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128" name="Google Shape;128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53392" y="1793939"/>
            <a:ext cx="4860000" cy="3478737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129" name="Google Shape;129;p16"/>
          <p:cNvSpPr/>
          <p:nvPr/>
        </p:nvSpPr>
        <p:spPr>
          <a:xfrm>
            <a:off x="1282571" y="4672513"/>
            <a:ext cx="3743610" cy="60016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0" name="Google Shape;130;p16"/>
          <p:cNvSpPr txBox="1"/>
          <p:nvPr/>
        </p:nvSpPr>
        <p:spPr>
          <a:xfrm>
            <a:off x="1545856" y="4757150"/>
            <a:ext cx="321704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Учебный корпус № 1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7169200" y="5414573"/>
            <a:ext cx="3743610" cy="60016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2" name="Google Shape;132;p16"/>
          <p:cNvSpPr txBox="1"/>
          <p:nvPr/>
        </p:nvSpPr>
        <p:spPr>
          <a:xfrm>
            <a:off x="7432485" y="5499210"/>
            <a:ext cx="321704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Учебный корпус № 2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7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Учебные аудитории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38" name="Google Shape;13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descr="E:\1 Материалы для встречи\Новая территория\201.jpeg" id="140" name="Google Shape;14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93" y="1434809"/>
            <a:ext cx="3960000" cy="29700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E:\1 Материалы для встречи\Новая территория\212.jpeg" id="141" name="Google Shape;141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08223" y="1434809"/>
            <a:ext cx="3960000" cy="29700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E:\1 Материалы для встречи\Новая территория\222.jpeg" id="142" name="Google Shape;142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30353" y="1444090"/>
            <a:ext cx="3960000" cy="2960719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143" name="Google Shape;143;p17"/>
          <p:cNvSpPr/>
          <p:nvPr/>
        </p:nvSpPr>
        <p:spPr>
          <a:xfrm>
            <a:off x="245836" y="4576962"/>
            <a:ext cx="3640509" cy="60016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4" name="Google Shape;144;p17"/>
          <p:cNvSpPr txBox="1"/>
          <p:nvPr/>
        </p:nvSpPr>
        <p:spPr>
          <a:xfrm>
            <a:off x="325930" y="4650605"/>
            <a:ext cx="348032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Компьютерные классы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7"/>
          <p:cNvSpPr/>
          <p:nvPr/>
        </p:nvSpPr>
        <p:spPr>
          <a:xfrm>
            <a:off x="4318074" y="4565966"/>
            <a:ext cx="3640509" cy="60016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6" name="Google Shape;146;p17"/>
          <p:cNvSpPr txBox="1"/>
          <p:nvPr/>
        </p:nvSpPr>
        <p:spPr>
          <a:xfrm>
            <a:off x="4489763" y="4661599"/>
            <a:ext cx="321704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Учебные классы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7"/>
          <p:cNvSpPr/>
          <p:nvPr/>
        </p:nvSpPr>
        <p:spPr>
          <a:xfrm>
            <a:off x="8390312" y="4565965"/>
            <a:ext cx="3640509" cy="60016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8" name="Google Shape;148;p17"/>
          <p:cNvSpPr txBox="1"/>
          <p:nvPr/>
        </p:nvSpPr>
        <p:spPr>
          <a:xfrm>
            <a:off x="8521954" y="4650606"/>
            <a:ext cx="321704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Лекционные залы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8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Программы подготовки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54" name="Google Shape;15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8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56" name="Google Shape;156;p18"/>
          <p:cNvSpPr/>
          <p:nvPr/>
        </p:nvSpPr>
        <p:spPr>
          <a:xfrm>
            <a:off x="2649197" y="1016102"/>
            <a:ext cx="7622848" cy="480109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7" name="Google Shape;157;p18"/>
          <p:cNvSpPr txBox="1"/>
          <p:nvPr/>
        </p:nvSpPr>
        <p:spPr>
          <a:xfrm>
            <a:off x="2734655" y="1040919"/>
            <a:ext cx="7400656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ВЫСШЕЕ ОБРАЗОВАНИЕ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8"/>
          <p:cNvSpPr/>
          <p:nvPr/>
        </p:nvSpPr>
        <p:spPr>
          <a:xfrm>
            <a:off x="2649197" y="4328981"/>
            <a:ext cx="7622848" cy="46718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9" name="Google Shape;159;p18"/>
          <p:cNvSpPr txBox="1"/>
          <p:nvPr/>
        </p:nvSpPr>
        <p:spPr>
          <a:xfrm>
            <a:off x="2734654" y="4351348"/>
            <a:ext cx="7400657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СРЕДНЕЕ ПРОФЕССИОНАЛЬНОЕ ОБРАЗОВАНИЕ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60" name="Google Shape;160;p18"/>
          <p:cNvGraphicFramePr/>
          <p:nvPr/>
        </p:nvGraphicFramePr>
        <p:xfrm>
          <a:off x="299102" y="156184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{ABF6A976-C312-492B-851E-F105674B9B67}</a:tableStyleId>
              </a:tblPr>
              <a:tblGrid>
                <a:gridCol w="1580475"/>
                <a:gridCol w="5004300"/>
                <a:gridCol w="2018575"/>
                <a:gridCol w="1463875"/>
                <a:gridCol w="1391725"/>
              </a:tblGrid>
              <a:tr h="318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 u="none" cap="none" strike="noStrike"/>
                        <a:t>Код специальности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Наименование специальности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Квалификация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Срок подготовки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Форма допуска к ГТ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</a:tr>
              <a:tr h="722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56.05.06</a:t>
                      </a:r>
                      <a:endParaRPr b="1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Защита информации на объектах информатизации военного назначения </a:t>
                      </a:r>
                      <a:endParaRPr b="1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Специалист по защите информации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лет</a:t>
                      </a:r>
                      <a:endParaRPr b="1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форма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  <a:tr h="722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56.05.04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Управление персоналом  (Вооруженные Силы </a:t>
                      </a:r>
                      <a:b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Российской Федерации, другие войска, воинские формирования и приравненные к ним органы </a:t>
                      </a:r>
                      <a:b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Российской Федерации)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Специалист в области управления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лет</a:t>
                      </a:r>
                      <a:endParaRPr b="1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форма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61" name="Google Shape;161;p18"/>
          <p:cNvGraphicFramePr/>
          <p:nvPr/>
        </p:nvGraphicFramePr>
        <p:xfrm>
          <a:off x="264919" y="484494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{ABF6A976-C312-492B-851E-F105674B9B67}</a:tableStyleId>
              </a:tblPr>
              <a:tblGrid>
                <a:gridCol w="1628600"/>
                <a:gridCol w="4990500"/>
                <a:gridCol w="2014225"/>
                <a:gridCol w="1496600"/>
                <a:gridCol w="1363225"/>
              </a:tblGrid>
              <a:tr h="2852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 u="none" cap="none" strike="noStrike"/>
                        <a:t>Код специальности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Наименование специальности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Квалификация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Срок подготовки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Форма допуска к ГТ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</a:tr>
              <a:tr h="722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10.02.05</a:t>
                      </a:r>
                      <a:endParaRPr b="1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Обеспечение информационной безопасности автоматизированных систем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Техник по защите информации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года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мес.</a:t>
                      </a:r>
                      <a:endParaRPr b="1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форма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Правила поступления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67" name="Google Shape;16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9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69" name="Google Shape;169;p19"/>
          <p:cNvPicPr preferRelativeResize="0"/>
          <p:nvPr/>
        </p:nvPicPr>
        <p:blipFill rotWithShape="1">
          <a:blip r:embed="rId5">
            <a:alphaModFix/>
          </a:blip>
          <a:srcRect b="3735" l="0" r="0" t="6424"/>
          <a:stretch/>
        </p:blipFill>
        <p:spPr>
          <a:xfrm>
            <a:off x="219491" y="1573855"/>
            <a:ext cx="7878202" cy="398121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9"/>
          <p:cNvSpPr/>
          <p:nvPr/>
        </p:nvSpPr>
        <p:spPr>
          <a:xfrm>
            <a:off x="8327149" y="1448797"/>
            <a:ext cx="3743610" cy="433670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1" name="Google Shape;171;p19"/>
          <p:cNvSpPr txBox="1"/>
          <p:nvPr/>
        </p:nvSpPr>
        <p:spPr>
          <a:xfrm>
            <a:off x="8395078" y="1504060"/>
            <a:ext cx="3607751" cy="4216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Официальная информация </a:t>
            </a:r>
            <a:b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 порядку приема </a:t>
            </a:r>
            <a:b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училище размещена на официальном сайте </a:t>
            </a:r>
            <a:r>
              <a:rPr b="1" lang="ru-RU" sz="2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www.kvvu.mil.ru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Информация, размещенная на других сайтах может не соответствовать действительности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Общие требования к поступающим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77" name="Google Shape;17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0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graphicFrame>
        <p:nvGraphicFramePr>
          <p:cNvPr id="179" name="Google Shape;179;p20"/>
          <p:cNvGraphicFramePr/>
          <p:nvPr/>
        </p:nvGraphicFramePr>
        <p:xfrm>
          <a:off x="172016" y="9755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{ABF6A976-C312-492B-851E-F105674B9B67}</a:tableStyleId>
              </a:tblPr>
              <a:tblGrid>
                <a:gridCol w="5966225"/>
                <a:gridCol w="5932500"/>
              </a:tblGrid>
              <a:tr h="3937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 u="none" cap="none" strike="noStrike">
                          <a:solidFill>
                            <a:schemeClr val="dk1"/>
                          </a:solidFill>
                        </a:rPr>
                        <a:t>Высшее образование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00" marB="45700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 u="none" cap="none" strike="noStrike">
                          <a:solidFill>
                            <a:schemeClr val="dk1"/>
                          </a:solidFill>
                        </a:rPr>
                        <a:t>Среднее профессиональное образование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00" marB="45700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</a:tr>
              <a:tr h="3802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ru-RU" sz="1600" u="none" cap="none" strike="noStrike"/>
                        <a:t>граждане Российской Федерации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hMerge="1"/>
              </a:tr>
              <a:tr h="3983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ru-RU" sz="1600" u="none" cap="none" strike="noStrike">
                          <a:solidFill>
                            <a:schemeClr val="dk1"/>
                          </a:solidFill>
                        </a:rPr>
                        <a:t>граждане мужского пола </a:t>
                      </a:r>
                      <a:r>
                        <a:rPr lang="ru-RU" sz="1600" u="none" cap="none" strike="noStrike"/>
                        <a:t>(женского пола не принимаются)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hMerge="1"/>
              </a:tr>
              <a:tr h="4164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ru-RU" sz="1600" u="none" cap="none" strike="noStrike"/>
                        <a:t>имеющие документы государственного образца</a:t>
                      </a:r>
                      <a:r>
                        <a:rPr lang="ru-RU" sz="1600" u="none" cap="none" strike="noStrike"/>
                        <a:t>:</a:t>
                      </a:r>
                      <a:endParaRPr b="1" i="0" sz="1600" u="sng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hMerge="1"/>
              </a:tr>
              <a:tr h="805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cap="none" strike="noStrike"/>
                        <a:t>о </a:t>
                      </a:r>
                      <a:r>
                        <a:rPr b="1" lang="ru-RU" sz="1600" u="none" cap="none" strike="noStrike">
                          <a:solidFill>
                            <a:schemeClr val="dk1"/>
                          </a:solidFill>
                        </a:rPr>
                        <a:t>среднем общем образовании</a:t>
                      </a:r>
                      <a:br>
                        <a:rPr b="0" lang="ru-RU" sz="1600" u="none" cap="none" strike="noStrike">
                          <a:solidFill>
                            <a:schemeClr val="dk1"/>
                          </a:solidFill>
                        </a:rPr>
                      </a:br>
                      <a:r>
                        <a:rPr b="0" lang="ru-RU" sz="1600" u="none" cap="none" strike="noStrike">
                          <a:solidFill>
                            <a:schemeClr val="dk1"/>
                          </a:solidFill>
                        </a:rPr>
                        <a:t>или о</a:t>
                      </a:r>
                      <a:r>
                        <a:rPr lang="ru-RU" sz="1600" u="none" cap="none" strike="noStrike"/>
                        <a:t> </a:t>
                      </a:r>
                      <a:r>
                        <a:rPr b="1" i="0" lang="ru-RU" sz="1600" u="none" cap="none" strike="noStrike">
                          <a:solidFill>
                            <a:schemeClr val="dk1"/>
                          </a:solidFill>
                        </a:rPr>
                        <a:t>среднем профессиональном образовании</a:t>
                      </a:r>
                      <a:endParaRPr b="1" i="0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00" marB="45700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cap="none" strike="noStrike"/>
                        <a:t>о </a:t>
                      </a:r>
                      <a:r>
                        <a:rPr b="1" lang="ru-RU" sz="1600" u="none" cap="none" strike="noStrike">
                          <a:solidFill>
                            <a:schemeClr val="dk1"/>
                          </a:solidFill>
                        </a:rPr>
                        <a:t>среднем общем образовании</a:t>
                      </a:r>
                      <a:r>
                        <a:rPr lang="ru-RU" sz="1600" u="none" cap="none" strike="noStrike">
                          <a:solidFill>
                            <a:schemeClr val="dk1"/>
                          </a:solidFill>
                        </a:rPr>
                        <a:t> 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cap="none" strike="noStrike"/>
                        <a:t>или о </a:t>
                      </a:r>
                      <a:r>
                        <a:rPr b="1" lang="ru-RU" sz="1600" u="none" cap="none" strike="noStrike">
                          <a:solidFill>
                            <a:schemeClr val="dk1"/>
                          </a:solidFill>
                        </a:rPr>
                        <a:t>среднем профессиональном образовании по программам подготовки квалифицированных рабочих (служащих)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00" marB="45700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  <a:tr h="497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87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cap="none" strike="noStrike"/>
                        <a:t>не проходившие военную службу – в возрасте </a:t>
                      </a:r>
                      <a:r>
                        <a:rPr b="1" lang="ru-RU" sz="1600" u="none" cap="none" strike="noStrike">
                          <a:solidFill>
                            <a:schemeClr val="dk1"/>
                          </a:solidFill>
                        </a:rPr>
                        <a:t>от 16 до 22 лет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00" marB="45700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row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ru-RU" sz="1600" u="none" cap="none" strike="noStrike">
                          <a:solidFill>
                            <a:schemeClr val="dk1"/>
                          </a:solidFill>
                        </a:rPr>
                        <a:t>до достижения ими возраста 30 лет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  <a:tr h="62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cap="none" strike="noStrike"/>
                        <a:t>прошедшие или, проходящие военную службу </a:t>
                      </a:r>
                      <a:br>
                        <a:rPr lang="ru-RU" sz="1600" u="none" cap="none" strike="noStrike"/>
                      </a:br>
                      <a:r>
                        <a:rPr lang="ru-RU" sz="1600" u="none" cap="none" strike="noStrike"/>
                        <a:t>по призыву – </a:t>
                      </a:r>
                      <a:r>
                        <a:rPr b="1" lang="ru-RU" sz="1600" u="none" cap="none" strike="noStrike">
                          <a:solidFill>
                            <a:schemeClr val="dk1"/>
                          </a:solidFill>
                        </a:rPr>
                        <a:t>до достижения возраста 24 лет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00" marB="45700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vMerge="1"/>
              </a:tr>
              <a:tr h="57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cap="none" strike="noStrike"/>
                        <a:t>военнослужащие, проходящие военную службу </a:t>
                      </a:r>
                      <a:br>
                        <a:rPr lang="ru-RU" sz="1600" u="none" cap="none" strike="noStrike"/>
                      </a:br>
                      <a:r>
                        <a:rPr lang="ru-RU" sz="1600" u="none" cap="none" strike="noStrike"/>
                        <a:t>по контракту – </a:t>
                      </a:r>
                      <a:r>
                        <a:rPr b="1" lang="ru-RU" sz="1600" u="none" cap="none" strike="noStrike">
                          <a:solidFill>
                            <a:schemeClr val="dk1"/>
                          </a:solidFill>
                        </a:rPr>
                        <a:t>до достижения возраста 27 лет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600" u="none" cap="none" strike="noStrike">
                          <a:solidFill>
                            <a:schemeClr val="dk1"/>
                          </a:solidFill>
                        </a:rPr>
                        <a:t>(ветераны боевых действий – </a:t>
                      </a:r>
                      <a:r>
                        <a:rPr b="1" lang="ru-RU" sz="1600" u="none" cap="none" strike="noStrike">
                          <a:solidFill>
                            <a:schemeClr val="dk1"/>
                          </a:solidFill>
                        </a:rPr>
                        <a:t>до достижения возраста 30 лет</a:t>
                      </a:r>
                      <a:r>
                        <a:rPr b="0" lang="ru-RU" sz="1600" u="none" cap="none" strike="noStrike">
                          <a:solidFill>
                            <a:schemeClr val="dk1"/>
                          </a:solidFill>
                        </a:rPr>
                        <a:t>)</a:t>
                      </a:r>
                      <a:endParaRPr b="0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00" marB="45700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vMerge="1"/>
              </a:tr>
              <a:tr h="722625">
                <a:tc gridSpan="2"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i="1" lang="ru-RU" sz="1600" u="sng" cap="none" strike="noStrike"/>
                        <a:t>Примечания</a:t>
                      </a:r>
                      <a:r>
                        <a:rPr i="1" lang="ru-RU" sz="1600" u="none" cap="none" strike="noStrike"/>
                        <a:t>:</a:t>
                      </a:r>
                      <a:endParaRPr b="0" i="0" sz="1600" u="none" cap="none" strike="noStrike">
                        <a:solidFill>
                          <a:srgbClr val="FF0000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0" i="1" lang="ru-RU" sz="1600" u="none" cap="none" strike="noStrike">
                          <a:solidFill>
                            <a:schemeClr val="dk1"/>
                          </a:solidFill>
                        </a:rPr>
                        <a:t>1. Граждане, имеющие высшее образование не рассматриваются</a:t>
                      </a:r>
                      <a:endParaRPr b="0" i="1" sz="16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0" i="1" lang="ru-RU" sz="1600" u="none" cap="none" strike="noStrike">
                          <a:solidFill>
                            <a:schemeClr val="dk1"/>
                          </a:solidFill>
                        </a:rPr>
                        <a:t>2. Возраст определяется по состоянию </a:t>
                      </a:r>
                      <a:r>
                        <a:rPr b="1" i="1" lang="ru-RU" sz="1600" u="none" cap="none" strike="noStrike">
                          <a:solidFill>
                            <a:schemeClr val="dk1"/>
                          </a:solidFill>
                        </a:rPr>
                        <a:t>на 1 августа года приема в вуз</a:t>
                      </a:r>
                      <a:r>
                        <a:rPr b="0" i="1" lang="ru-RU" sz="1600" u="none" cap="none" strike="noStrike">
                          <a:solidFill>
                            <a:schemeClr val="dk1"/>
                          </a:solidFill>
                        </a:rPr>
                        <a:t>, т.е. 1 августа года поступления абитуриенту должно быть менее 22, 24, 27 или 30 лет соответственно указанной выше категории</a:t>
                      </a:r>
                      <a:endParaRPr i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Перечень необходимых документов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85" name="Google Shape;18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87" name="Google Shape;187;p21"/>
          <p:cNvSpPr/>
          <p:nvPr/>
        </p:nvSpPr>
        <p:spPr>
          <a:xfrm>
            <a:off x="133350" y="1003654"/>
            <a:ext cx="11937409" cy="3628168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8" name="Google Shape;188;p21"/>
          <p:cNvSpPr txBox="1"/>
          <p:nvPr/>
        </p:nvSpPr>
        <p:spPr>
          <a:xfrm>
            <a:off x="371475" y="1062630"/>
            <a:ext cx="11306175" cy="3477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заявление (рапорт)кандидата;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ксерокопии свидетельства о рождении и паспорта;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автобиография;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характеристика;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ксерокопия документа государственного образца об уровне образования;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карта медицинского освидетельствования;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карта профессионального отбора;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справка о допуске к сведениям, составляющим государственную тайну;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три фотографии размером 4,5x6 см (цветные, матовые);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42913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копии документов, дающих право на поступление на льготных основаниях;</a:t>
            </a:r>
            <a:endParaRPr/>
          </a:p>
          <a:p>
            <a:pPr indent="442913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копии документов, подтверждающие индивидуальные достижения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1122405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1411555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1736917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2045268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2334418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5364" y="2641674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5364" y="2949715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3252800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3598834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5364" y="4190668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6445" y="3894794"/>
            <a:ext cx="267550" cy="2663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0" name="Google Shape;200;p21"/>
          <p:cNvGraphicFramePr/>
          <p:nvPr/>
        </p:nvGraphicFramePr>
        <p:xfrm>
          <a:off x="133351" y="479045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{ABF6A976-C312-492B-851E-F105674B9B67}</a:tableStyleId>
              </a:tblPr>
              <a:tblGrid>
                <a:gridCol w="5280625"/>
                <a:gridCol w="3576125"/>
                <a:gridCol w="3080675"/>
              </a:tblGrid>
              <a:tr h="388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 u="none" cap="none" strike="noStrike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Граждане, прошедшие </a:t>
                      </a:r>
                      <a:b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 не проходившие военную службу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Военнослужащие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</a:tr>
              <a:tr h="265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Сроки подачи заявления (рапорта)</a:t>
                      </a:r>
                      <a:endParaRPr b="1" i="0"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 1 апреля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 1 марта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  <a:tr h="309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Сроки направления документов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 20 мая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 15 мая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8 УГШ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